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258" r:id="rId6"/>
    <p:sldId id="307" r:id="rId7"/>
    <p:sldId id="318" r:id="rId8"/>
    <p:sldId id="292" r:id="rId9"/>
    <p:sldId id="295" r:id="rId10"/>
    <p:sldId id="308" r:id="rId11"/>
    <p:sldId id="309" r:id="rId12"/>
    <p:sldId id="310" r:id="rId13"/>
    <p:sldId id="311" r:id="rId14"/>
    <p:sldId id="264" r:id="rId15"/>
    <p:sldId id="312" r:id="rId16"/>
    <p:sldId id="304" r:id="rId17"/>
    <p:sldId id="265" r:id="rId18"/>
    <p:sldId id="276" r:id="rId19"/>
    <p:sldId id="319" r:id="rId20"/>
    <p:sldId id="320" r:id="rId21"/>
    <p:sldId id="321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  <p15:guide id="5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F3F3F3"/>
    <a:srgbClr val="7393C7"/>
    <a:srgbClr val="8391A9"/>
    <a:srgbClr val="767171"/>
    <a:srgbClr val="AFABAB"/>
    <a:srgbClr val="AF6800"/>
    <a:srgbClr val="2A3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2" autoAdjust="0"/>
    <p:restoredTop sz="99252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342" y="102"/>
      </p:cViewPr>
      <p:guideLst>
        <p:guide orient="horz" pos="2160"/>
        <p:guide pos="3840"/>
        <p:guide orient="horz"/>
        <p:guide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EA335-7E0B-44C5-B649-3FF6F82FB5F7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890BB-48AA-4D6E-8BE9-C40C4D063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31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49A0A-1FCA-4D38-93A4-FC00C1EA38C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4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7B33-4433-45BB-8E99-228375DBF88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923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9FC3-E2B1-4BA3-8976-C242C29B110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3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49A0A-1FCA-4D38-93A4-FC00C1EA38C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5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Unified Management through an end to end SDN capability coupled with a single Infinera NMS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7B33-4433-45BB-8E99-228375DBF88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553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684228"/>
            <a:ext cx="5608320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A0A-1FCA-4D38-93A4-FC00C1EA38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1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9842" lvl="1">
              <a:spcBef>
                <a:spcPts val="704"/>
              </a:spcBef>
              <a:buSzPct val="110000"/>
            </a:pPr>
            <a:endParaRPr lang="en-US" sz="19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49A0A-1FCA-4D38-93A4-FC00C1EA38C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32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49A0A-1FCA-4D38-93A4-FC00C1EA38C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64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7B33-4433-45BB-8E99-228375DBF88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479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423" y="1168399"/>
            <a:ext cx="9821333" cy="2971801"/>
          </a:xfrm>
          <a:prstGeom prst="rect">
            <a:avLst/>
          </a:prstGeom>
        </p:spPr>
        <p:txBody>
          <a:bodyPr anchor="b"/>
          <a:lstStyle>
            <a:lvl1pPr algn="l">
              <a:defRPr sz="56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422" y="4140200"/>
            <a:ext cx="9821334" cy="108395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56768" y="0"/>
            <a:ext cx="6735233" cy="6858000"/>
          </a:xfrm>
          <a:prstGeom prst="rect">
            <a:avLst/>
          </a:prstGeom>
          <a:solidFill>
            <a:srgbClr val="CED4DC">
              <a:alpha val="4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8" y="1"/>
            <a:ext cx="11379201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23466" y="1295399"/>
            <a:ext cx="5858933" cy="49530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2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ry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17672"/>
            <a:ext cx="5588000" cy="49888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3000" dirty="0" smtClean="0"/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7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21" y="1"/>
            <a:ext cx="11320558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5363" y="1298575"/>
            <a:ext cx="11045599" cy="5028746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5130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,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21" y="1"/>
            <a:ext cx="11320558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0" y="4232448"/>
            <a:ext cx="12192000" cy="194945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836063" indent="-378875">
              <a:defRPr/>
            </a:lvl1pPr>
            <a:lvl5pPr marL="152607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5363" y="1298575"/>
            <a:ext cx="11045599" cy="290603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55710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56768" y="0"/>
            <a:ext cx="6735233" cy="6858000"/>
          </a:xfrm>
          <a:prstGeom prst="rect">
            <a:avLst/>
          </a:prstGeom>
          <a:solidFill>
            <a:srgbClr val="CED4DC">
              <a:alpha val="4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21" y="1"/>
            <a:ext cx="11320558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723467" y="1295400"/>
            <a:ext cx="5858642" cy="49530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3000" dirty="0" smtClean="0"/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sp>
        <p:nvSpPr>
          <p:cNvPr id="11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5364" y="1295398"/>
            <a:ext cx="4648212" cy="495300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17953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76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038424" y="2053612"/>
            <a:ext cx="9821333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200" baseline="0">
                <a:solidFill>
                  <a:srgbClr val="F0CB00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-133" normalizeH="0" baseline="0" noProof="0">
                <a:ln>
                  <a:noFill/>
                </a:ln>
                <a:solidFill>
                  <a:srgbClr val="F0CB0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Thank You</a:t>
            </a:r>
            <a:endParaRPr kumimoji="0" lang="en-US" sz="5600" b="0" i="0" u="none" strike="noStrike" kern="1200" cap="none" spc="-133" normalizeH="0" baseline="0" noProof="0" dirty="0">
              <a:ln>
                <a:noFill/>
              </a:ln>
              <a:solidFill>
                <a:srgbClr val="F0CB00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154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Picture 4" descr="Infinera_NewLOGOtagline_REV_PMS_Grad BI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59" y="2454235"/>
            <a:ext cx="5371349" cy="16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423" y="1168399"/>
            <a:ext cx="9821333" cy="2971801"/>
          </a:xfrm>
          <a:prstGeom prst="rect">
            <a:avLst/>
          </a:prstGeom>
        </p:spPr>
        <p:txBody>
          <a:bodyPr anchor="b"/>
          <a:lstStyle>
            <a:lvl1pPr algn="l">
              <a:defRPr sz="5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422" y="4140200"/>
            <a:ext cx="9821334" cy="108395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423" y="1168399"/>
            <a:ext cx="9821333" cy="2971801"/>
          </a:xfrm>
          <a:prstGeom prst="rect">
            <a:avLst/>
          </a:prstGeom>
        </p:spPr>
        <p:txBody>
          <a:bodyPr anchor="b"/>
          <a:lstStyle>
            <a:lvl1pPr algn="l">
              <a:defRPr sz="5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422" y="4140200"/>
            <a:ext cx="9821334" cy="108395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0111" y="5884334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2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8423" y="2032000"/>
            <a:ext cx="9821333" cy="2971800"/>
          </a:xfrm>
          <a:prstGeom prst="rect">
            <a:avLst/>
          </a:prstGeom>
        </p:spPr>
        <p:txBody>
          <a:bodyPr anchor="ctr"/>
          <a:lstStyle>
            <a:lvl1pPr algn="ctr">
              <a:defRPr sz="5600" b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Break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4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Fla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8423" y="2032000"/>
            <a:ext cx="9821333" cy="2971800"/>
          </a:xfrm>
          <a:prstGeom prst="rect">
            <a:avLst/>
          </a:prstGeom>
        </p:spPr>
        <p:txBody>
          <a:bodyPr anchor="ctr"/>
          <a:lstStyle>
            <a:lvl1pPr algn="ctr">
              <a:defRPr sz="5600" b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Break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9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2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2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06400" y="1168401"/>
            <a:ext cx="11379200" cy="49711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8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17672"/>
            <a:ext cx="5588000" cy="49888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3000" dirty="0" smtClean="0"/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7672"/>
            <a:ext cx="5588000" cy="49888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3000" dirty="0" smtClean="0"/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9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458385"/>
            <a:ext cx="113792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169334" y="6466418"/>
            <a:ext cx="3604684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 eaLnBrk="1" hangingPunct="1">
              <a:buFont typeface="Arial" pitchFamily="34" charset="0"/>
              <a:buNone/>
            </a:pPr>
            <a:fld id="{937620AE-F40C-4D08-996C-945502E4F0B6}" type="slidenum">
              <a:rPr lang="en-US" altLang="en-US" sz="1200">
                <a:solidFill>
                  <a:schemeClr val="accent1"/>
                </a:solidFill>
              </a:rPr>
              <a:pPr defTabSz="1219170" eaLnBrk="1" hangingPunct="1">
                <a:buFont typeface="Arial" pitchFamily="34" charset="0"/>
                <a:buNone/>
              </a:pPr>
              <a:t>‹#›</a:t>
            </a:fld>
            <a:r>
              <a:rPr lang="en-US" altLang="en-US" sz="1200" dirty="0">
                <a:solidFill>
                  <a:schemeClr val="accent1"/>
                </a:solidFill>
              </a:rPr>
              <a:t> | © 2017</a:t>
            </a:r>
          </a:p>
        </p:txBody>
      </p:sp>
    </p:spTree>
    <p:extLst>
      <p:ext uri="{BB962C8B-B14F-4D97-AF65-F5344CB8AC3E}">
        <p14:creationId xmlns:p14="http://schemas.microsoft.com/office/powerpoint/2010/main" val="83464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50" r:id="rId6"/>
    <p:sldLayoutId id="2147483661" r:id="rId7"/>
    <p:sldLayoutId id="2147483674" r:id="rId8"/>
    <p:sldLayoutId id="2147483663" r:id="rId9"/>
    <p:sldLayoutId id="2147483664" r:id="rId10"/>
    <p:sldLayoutId id="2147483670" r:id="rId11"/>
    <p:sldLayoutId id="2147483671" r:id="rId12"/>
    <p:sldLayoutId id="2147483665" r:id="rId13"/>
    <p:sldLayoutId id="2147483667" r:id="rId14"/>
    <p:sldLayoutId id="2147483655" r:id="rId15"/>
    <p:sldLayoutId id="2147483672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813" indent="-40005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.LucidaGrandeUI" charset="0"/>
        <a:buChar char="‣"/>
        <a:tabLst/>
        <a:defRPr lang="en-US" sz="3200" kern="1200" smtClean="0">
          <a:solidFill>
            <a:schemeClr val="tx1"/>
          </a:solidFill>
          <a:latin typeface="+mn-lt"/>
          <a:ea typeface="+mn-ea"/>
          <a:cs typeface="Arial"/>
        </a:defRPr>
      </a:lvl1pPr>
      <a:lvl2pPr marL="846138" indent="-312738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lang="en-US" sz="3000" kern="1200" smtClean="0">
          <a:solidFill>
            <a:srgbClr val="515E76"/>
          </a:solidFill>
          <a:latin typeface="+mn-lt"/>
          <a:ea typeface="+mn-ea"/>
          <a:cs typeface="Arial"/>
        </a:defRPr>
      </a:lvl2pPr>
      <a:lvl3pPr marL="1203325" indent="-2190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lang="en-US" sz="2400" kern="1200" smtClean="0">
          <a:solidFill>
            <a:schemeClr val="accent2"/>
          </a:solidFill>
          <a:latin typeface="+mn-lt"/>
          <a:ea typeface="+mn-ea"/>
          <a:cs typeface="Arial"/>
        </a:defRPr>
      </a:lvl3pPr>
      <a:lvl4pPr marL="1512888" indent="-2190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lang="en-US" sz="2000" kern="1200" smtClean="0">
          <a:solidFill>
            <a:schemeClr val="accent1">
              <a:lumMod val="60000"/>
              <a:lumOff val="40000"/>
            </a:schemeClr>
          </a:solidFill>
          <a:latin typeface="+mn-lt"/>
          <a:ea typeface="+mn-ea"/>
          <a:cs typeface="Arial"/>
        </a:defRPr>
      </a:lvl4pPr>
      <a:lvl5pPr marL="1822450" indent="-2190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lang="en-US" sz="2000" kern="1200">
          <a:solidFill>
            <a:schemeClr val="accent2">
              <a:lumMod val="75000"/>
            </a:schemeClr>
          </a:solidFill>
          <a:latin typeface="+mn-lt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jpe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538" y="1471470"/>
            <a:ext cx="9821333" cy="1470025"/>
          </a:xfrm>
        </p:spPr>
        <p:txBody>
          <a:bodyPr>
            <a:normAutofit/>
          </a:bodyPr>
          <a:lstStyle/>
          <a:p>
            <a:r>
              <a:rPr lang="en-US" dirty="0"/>
              <a:t>Supply Chain Management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561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799566" y="1666047"/>
            <a:ext cx="8089654" cy="4433805"/>
          </a:xfrm>
          <a:prstGeom prst="rect">
            <a:avLst/>
          </a:prstGeom>
          <a:gradFill>
            <a:gsLst>
              <a:gs pos="0">
                <a:srgbClr val="F3F3F3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39381" y="1576500"/>
            <a:ext cx="8771766" cy="4797783"/>
            <a:chOff x="219913" y="1057249"/>
            <a:chExt cx="7609543" cy="3598337"/>
          </a:xfrm>
        </p:grpSpPr>
        <p:grpSp>
          <p:nvGrpSpPr>
            <p:cNvPr id="70" name="Group 69"/>
            <p:cNvGrpSpPr/>
            <p:nvPr/>
          </p:nvGrpSpPr>
          <p:grpSpPr>
            <a:xfrm>
              <a:off x="619125" y="1128713"/>
              <a:ext cx="7022592" cy="3321050"/>
              <a:chOff x="619125" y="1128713"/>
              <a:chExt cx="7022592" cy="3321050"/>
            </a:xfrm>
          </p:grpSpPr>
          <p:sp>
            <p:nvSpPr>
              <p:cNvPr id="1030" name="Freeform 6"/>
              <p:cNvSpPr>
                <a:spLocks noEditPoints="1"/>
              </p:cNvSpPr>
              <p:nvPr/>
            </p:nvSpPr>
            <p:spPr bwMode="auto">
              <a:xfrm>
                <a:off x="619125" y="1128713"/>
                <a:ext cx="7017809" cy="3321050"/>
              </a:xfrm>
              <a:custGeom>
                <a:avLst/>
                <a:gdLst/>
                <a:ahLst/>
                <a:cxnLst>
                  <a:cxn ang="0">
                    <a:pos x="0" y="2087"/>
                  </a:cxn>
                  <a:cxn ang="0">
                    <a:pos x="4253" y="2087"/>
                  </a:cxn>
                  <a:cxn ang="0">
                    <a:pos x="4253" y="2092"/>
                  </a:cxn>
                  <a:cxn ang="0">
                    <a:pos x="0" y="2092"/>
                  </a:cxn>
                  <a:cxn ang="0">
                    <a:pos x="0" y="2087"/>
                  </a:cxn>
                  <a:cxn ang="0">
                    <a:pos x="0" y="1623"/>
                  </a:cxn>
                  <a:cxn ang="0">
                    <a:pos x="4253" y="1623"/>
                  </a:cxn>
                  <a:cxn ang="0">
                    <a:pos x="4253" y="1629"/>
                  </a:cxn>
                  <a:cxn ang="0">
                    <a:pos x="0" y="1629"/>
                  </a:cxn>
                  <a:cxn ang="0">
                    <a:pos x="0" y="1623"/>
                  </a:cxn>
                  <a:cxn ang="0">
                    <a:pos x="0" y="1392"/>
                  </a:cxn>
                  <a:cxn ang="0">
                    <a:pos x="4253" y="1392"/>
                  </a:cxn>
                  <a:cxn ang="0">
                    <a:pos x="4253" y="1397"/>
                  </a:cxn>
                  <a:cxn ang="0">
                    <a:pos x="0" y="1397"/>
                  </a:cxn>
                  <a:cxn ang="0">
                    <a:pos x="0" y="1392"/>
                  </a:cxn>
                  <a:cxn ang="0">
                    <a:pos x="0" y="1160"/>
                  </a:cxn>
                  <a:cxn ang="0">
                    <a:pos x="4253" y="1160"/>
                  </a:cxn>
                  <a:cxn ang="0">
                    <a:pos x="4253" y="1165"/>
                  </a:cxn>
                  <a:cxn ang="0">
                    <a:pos x="0" y="1165"/>
                  </a:cxn>
                  <a:cxn ang="0">
                    <a:pos x="0" y="1160"/>
                  </a:cxn>
                  <a:cxn ang="0">
                    <a:pos x="0" y="927"/>
                  </a:cxn>
                  <a:cxn ang="0">
                    <a:pos x="4253" y="927"/>
                  </a:cxn>
                  <a:cxn ang="0">
                    <a:pos x="4253" y="932"/>
                  </a:cxn>
                  <a:cxn ang="0">
                    <a:pos x="0" y="932"/>
                  </a:cxn>
                  <a:cxn ang="0">
                    <a:pos x="0" y="927"/>
                  </a:cxn>
                  <a:cxn ang="0">
                    <a:pos x="0" y="696"/>
                  </a:cxn>
                  <a:cxn ang="0">
                    <a:pos x="4253" y="696"/>
                  </a:cxn>
                  <a:cxn ang="0">
                    <a:pos x="4253" y="701"/>
                  </a:cxn>
                  <a:cxn ang="0">
                    <a:pos x="0" y="701"/>
                  </a:cxn>
                  <a:cxn ang="0">
                    <a:pos x="0" y="696"/>
                  </a:cxn>
                  <a:cxn ang="0">
                    <a:pos x="0" y="463"/>
                  </a:cxn>
                  <a:cxn ang="0">
                    <a:pos x="4253" y="463"/>
                  </a:cxn>
                  <a:cxn ang="0">
                    <a:pos x="4253" y="469"/>
                  </a:cxn>
                  <a:cxn ang="0">
                    <a:pos x="0" y="469"/>
                  </a:cxn>
                  <a:cxn ang="0">
                    <a:pos x="0" y="463"/>
                  </a:cxn>
                  <a:cxn ang="0">
                    <a:pos x="0" y="231"/>
                  </a:cxn>
                  <a:cxn ang="0">
                    <a:pos x="4253" y="231"/>
                  </a:cxn>
                  <a:cxn ang="0">
                    <a:pos x="4253" y="236"/>
                  </a:cxn>
                  <a:cxn ang="0">
                    <a:pos x="0" y="236"/>
                  </a:cxn>
                  <a:cxn ang="0">
                    <a:pos x="0" y="231"/>
                  </a:cxn>
                  <a:cxn ang="0">
                    <a:pos x="0" y="0"/>
                  </a:cxn>
                  <a:cxn ang="0">
                    <a:pos x="4253" y="0"/>
                  </a:cxn>
                  <a:cxn ang="0">
                    <a:pos x="4253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4253" h="2092">
                    <a:moveTo>
                      <a:pt x="0" y="2087"/>
                    </a:moveTo>
                    <a:lnTo>
                      <a:pt x="4253" y="2087"/>
                    </a:lnTo>
                    <a:lnTo>
                      <a:pt x="4253" y="2092"/>
                    </a:lnTo>
                    <a:lnTo>
                      <a:pt x="0" y="2092"/>
                    </a:lnTo>
                    <a:lnTo>
                      <a:pt x="0" y="2087"/>
                    </a:lnTo>
                    <a:close/>
                    <a:moveTo>
                      <a:pt x="0" y="1623"/>
                    </a:moveTo>
                    <a:lnTo>
                      <a:pt x="4253" y="1623"/>
                    </a:lnTo>
                    <a:lnTo>
                      <a:pt x="4253" y="1629"/>
                    </a:lnTo>
                    <a:lnTo>
                      <a:pt x="0" y="1629"/>
                    </a:lnTo>
                    <a:lnTo>
                      <a:pt x="0" y="1623"/>
                    </a:lnTo>
                    <a:close/>
                    <a:moveTo>
                      <a:pt x="0" y="1392"/>
                    </a:moveTo>
                    <a:lnTo>
                      <a:pt x="4253" y="1392"/>
                    </a:lnTo>
                    <a:lnTo>
                      <a:pt x="4253" y="1397"/>
                    </a:lnTo>
                    <a:lnTo>
                      <a:pt x="0" y="1397"/>
                    </a:lnTo>
                    <a:lnTo>
                      <a:pt x="0" y="1392"/>
                    </a:lnTo>
                    <a:close/>
                    <a:moveTo>
                      <a:pt x="0" y="1160"/>
                    </a:moveTo>
                    <a:lnTo>
                      <a:pt x="4253" y="1160"/>
                    </a:lnTo>
                    <a:lnTo>
                      <a:pt x="4253" y="1165"/>
                    </a:lnTo>
                    <a:lnTo>
                      <a:pt x="0" y="1165"/>
                    </a:lnTo>
                    <a:lnTo>
                      <a:pt x="0" y="1160"/>
                    </a:lnTo>
                    <a:close/>
                    <a:moveTo>
                      <a:pt x="0" y="927"/>
                    </a:moveTo>
                    <a:lnTo>
                      <a:pt x="4253" y="927"/>
                    </a:lnTo>
                    <a:lnTo>
                      <a:pt x="4253" y="932"/>
                    </a:lnTo>
                    <a:lnTo>
                      <a:pt x="0" y="932"/>
                    </a:lnTo>
                    <a:lnTo>
                      <a:pt x="0" y="927"/>
                    </a:lnTo>
                    <a:close/>
                    <a:moveTo>
                      <a:pt x="0" y="696"/>
                    </a:moveTo>
                    <a:lnTo>
                      <a:pt x="4253" y="696"/>
                    </a:lnTo>
                    <a:lnTo>
                      <a:pt x="4253" y="701"/>
                    </a:lnTo>
                    <a:lnTo>
                      <a:pt x="0" y="701"/>
                    </a:lnTo>
                    <a:lnTo>
                      <a:pt x="0" y="696"/>
                    </a:lnTo>
                    <a:close/>
                    <a:moveTo>
                      <a:pt x="0" y="463"/>
                    </a:moveTo>
                    <a:lnTo>
                      <a:pt x="4253" y="463"/>
                    </a:lnTo>
                    <a:lnTo>
                      <a:pt x="4253" y="469"/>
                    </a:lnTo>
                    <a:lnTo>
                      <a:pt x="0" y="469"/>
                    </a:lnTo>
                    <a:lnTo>
                      <a:pt x="0" y="463"/>
                    </a:lnTo>
                    <a:close/>
                    <a:moveTo>
                      <a:pt x="0" y="231"/>
                    </a:moveTo>
                    <a:lnTo>
                      <a:pt x="4253" y="231"/>
                    </a:lnTo>
                    <a:lnTo>
                      <a:pt x="4253" y="236"/>
                    </a:lnTo>
                    <a:lnTo>
                      <a:pt x="0" y="236"/>
                    </a:lnTo>
                    <a:lnTo>
                      <a:pt x="0" y="231"/>
                    </a:lnTo>
                    <a:close/>
                    <a:moveTo>
                      <a:pt x="0" y="0"/>
                    </a:moveTo>
                    <a:lnTo>
                      <a:pt x="4253" y="0"/>
                    </a:lnTo>
                    <a:lnTo>
                      <a:pt x="425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 w="1588" cap="flat">
                <a:solidFill>
                  <a:srgbClr val="D9D9D9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619125" y="4075113"/>
                <a:ext cx="7022592" cy="79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cap="flat">
                <a:solidFill>
                  <a:schemeClr val="bg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87400" y="1473200"/>
              <a:ext cx="6416675" cy="2622550"/>
            </a:xfrm>
            <a:custGeom>
              <a:avLst/>
              <a:gdLst/>
              <a:ahLst/>
              <a:cxnLst>
                <a:cxn ang="0">
                  <a:pos x="48" y="7607"/>
                </a:cxn>
                <a:cxn ang="0">
                  <a:pos x="1148" y="7503"/>
                </a:cxn>
                <a:cxn ang="0">
                  <a:pos x="2247" y="7291"/>
                </a:cxn>
                <a:cxn ang="0">
                  <a:pos x="3345" y="7032"/>
                </a:cxn>
                <a:cxn ang="0">
                  <a:pos x="3333" y="7036"/>
                </a:cxn>
                <a:cxn ang="0">
                  <a:pos x="4433" y="6448"/>
                </a:cxn>
                <a:cxn ang="0">
                  <a:pos x="4440" y="6445"/>
                </a:cxn>
                <a:cxn ang="0">
                  <a:pos x="5540" y="6057"/>
                </a:cxn>
                <a:cxn ang="0">
                  <a:pos x="5550" y="6055"/>
                </a:cxn>
                <a:cxn ang="0">
                  <a:pos x="6654" y="5911"/>
                </a:cxn>
                <a:cxn ang="0">
                  <a:pos x="7750" y="5672"/>
                </a:cxn>
                <a:cxn ang="0">
                  <a:pos x="8845" y="5321"/>
                </a:cxn>
                <a:cxn ang="0">
                  <a:pos x="9943" y="4910"/>
                </a:cxn>
                <a:cxn ang="0">
                  <a:pos x="9936" y="4913"/>
                </a:cxn>
                <a:cxn ang="0">
                  <a:pos x="11036" y="4297"/>
                </a:cxn>
                <a:cxn ang="0">
                  <a:pos x="12141" y="3720"/>
                </a:cxn>
                <a:cxn ang="0">
                  <a:pos x="13242" y="3172"/>
                </a:cxn>
                <a:cxn ang="0">
                  <a:pos x="13236" y="3176"/>
                </a:cxn>
                <a:cxn ang="0">
                  <a:pos x="14336" y="2404"/>
                </a:cxn>
                <a:cxn ang="0">
                  <a:pos x="15432" y="1443"/>
                </a:cxn>
                <a:cxn ang="0">
                  <a:pos x="16536" y="683"/>
                </a:cxn>
                <a:cxn ang="0">
                  <a:pos x="17642" y="10"/>
                </a:cxn>
                <a:cxn ang="0">
                  <a:pos x="17693" y="9"/>
                </a:cxn>
                <a:cxn ang="0">
                  <a:pos x="18793" y="625"/>
                </a:cxn>
                <a:cxn ang="0">
                  <a:pos x="18812" y="693"/>
                </a:cxn>
                <a:cxn ang="0">
                  <a:pos x="18744" y="712"/>
                </a:cxn>
                <a:cxn ang="0">
                  <a:pos x="17644" y="96"/>
                </a:cxn>
                <a:cxn ang="0">
                  <a:pos x="17694" y="95"/>
                </a:cxn>
                <a:cxn ang="0">
                  <a:pos x="16593" y="766"/>
                </a:cxn>
                <a:cxn ang="0">
                  <a:pos x="15497" y="1518"/>
                </a:cxn>
                <a:cxn ang="0">
                  <a:pos x="14393" y="2485"/>
                </a:cxn>
                <a:cxn ang="0">
                  <a:pos x="13293" y="3257"/>
                </a:cxn>
                <a:cxn ang="0">
                  <a:pos x="13287" y="3261"/>
                </a:cxn>
                <a:cxn ang="0">
                  <a:pos x="12188" y="3809"/>
                </a:cxn>
                <a:cxn ang="0">
                  <a:pos x="11085" y="4384"/>
                </a:cxn>
                <a:cxn ang="0">
                  <a:pos x="9985" y="5000"/>
                </a:cxn>
                <a:cxn ang="0">
                  <a:pos x="9978" y="5003"/>
                </a:cxn>
                <a:cxn ang="0">
                  <a:pos x="8876" y="5416"/>
                </a:cxn>
                <a:cxn ang="0">
                  <a:pos x="7771" y="5769"/>
                </a:cxn>
                <a:cxn ang="0">
                  <a:pos x="6667" y="6010"/>
                </a:cxn>
                <a:cxn ang="0">
                  <a:pos x="5563" y="6154"/>
                </a:cxn>
                <a:cxn ang="0">
                  <a:pos x="5573" y="6152"/>
                </a:cxn>
                <a:cxn ang="0">
                  <a:pos x="4473" y="6540"/>
                </a:cxn>
                <a:cxn ang="0">
                  <a:pos x="4480" y="6537"/>
                </a:cxn>
                <a:cxn ang="0">
                  <a:pos x="3380" y="7125"/>
                </a:cxn>
                <a:cxn ang="0">
                  <a:pos x="3368" y="7129"/>
                </a:cxn>
                <a:cxn ang="0">
                  <a:pos x="2266" y="7390"/>
                </a:cxn>
                <a:cxn ang="0">
                  <a:pos x="1157" y="7602"/>
                </a:cxn>
                <a:cxn ang="0">
                  <a:pos x="57" y="7706"/>
                </a:cxn>
                <a:cxn ang="0">
                  <a:pos x="3" y="7661"/>
                </a:cxn>
                <a:cxn ang="0">
                  <a:pos x="48" y="7607"/>
                </a:cxn>
              </a:cxnLst>
              <a:rect l="0" t="0" r="r" b="b"/>
              <a:pathLst>
                <a:path w="18826" h="7709">
                  <a:moveTo>
                    <a:pt x="48" y="7607"/>
                  </a:moveTo>
                  <a:lnTo>
                    <a:pt x="1148" y="7503"/>
                  </a:lnTo>
                  <a:lnTo>
                    <a:pt x="2247" y="7291"/>
                  </a:lnTo>
                  <a:lnTo>
                    <a:pt x="3345" y="7032"/>
                  </a:lnTo>
                  <a:lnTo>
                    <a:pt x="3333" y="7036"/>
                  </a:lnTo>
                  <a:lnTo>
                    <a:pt x="4433" y="6448"/>
                  </a:lnTo>
                  <a:cubicBezTo>
                    <a:pt x="4435" y="6447"/>
                    <a:pt x="4437" y="6446"/>
                    <a:pt x="4440" y="6445"/>
                  </a:cubicBezTo>
                  <a:lnTo>
                    <a:pt x="5540" y="6057"/>
                  </a:lnTo>
                  <a:cubicBezTo>
                    <a:pt x="5543" y="6056"/>
                    <a:pt x="5547" y="6055"/>
                    <a:pt x="5550" y="6055"/>
                  </a:cubicBezTo>
                  <a:lnTo>
                    <a:pt x="6654" y="5911"/>
                  </a:lnTo>
                  <a:lnTo>
                    <a:pt x="7750" y="5672"/>
                  </a:lnTo>
                  <a:lnTo>
                    <a:pt x="8845" y="5321"/>
                  </a:lnTo>
                  <a:lnTo>
                    <a:pt x="9943" y="4910"/>
                  </a:lnTo>
                  <a:lnTo>
                    <a:pt x="9936" y="4913"/>
                  </a:lnTo>
                  <a:lnTo>
                    <a:pt x="11036" y="4297"/>
                  </a:lnTo>
                  <a:lnTo>
                    <a:pt x="12141" y="3720"/>
                  </a:lnTo>
                  <a:lnTo>
                    <a:pt x="13242" y="3172"/>
                  </a:lnTo>
                  <a:lnTo>
                    <a:pt x="13236" y="3176"/>
                  </a:lnTo>
                  <a:lnTo>
                    <a:pt x="14336" y="2404"/>
                  </a:lnTo>
                  <a:lnTo>
                    <a:pt x="15432" y="1443"/>
                  </a:lnTo>
                  <a:lnTo>
                    <a:pt x="16536" y="683"/>
                  </a:lnTo>
                  <a:lnTo>
                    <a:pt x="17642" y="10"/>
                  </a:lnTo>
                  <a:cubicBezTo>
                    <a:pt x="17658" y="0"/>
                    <a:pt x="17677" y="0"/>
                    <a:pt x="17693" y="9"/>
                  </a:cubicBezTo>
                  <a:lnTo>
                    <a:pt x="18793" y="625"/>
                  </a:lnTo>
                  <a:cubicBezTo>
                    <a:pt x="18817" y="638"/>
                    <a:pt x="18826" y="669"/>
                    <a:pt x="18812" y="693"/>
                  </a:cubicBezTo>
                  <a:cubicBezTo>
                    <a:pt x="18799" y="717"/>
                    <a:pt x="18768" y="726"/>
                    <a:pt x="18744" y="712"/>
                  </a:cubicBezTo>
                  <a:lnTo>
                    <a:pt x="17644" y="96"/>
                  </a:lnTo>
                  <a:lnTo>
                    <a:pt x="17694" y="95"/>
                  </a:lnTo>
                  <a:lnTo>
                    <a:pt x="16593" y="766"/>
                  </a:lnTo>
                  <a:lnTo>
                    <a:pt x="15497" y="1518"/>
                  </a:lnTo>
                  <a:lnTo>
                    <a:pt x="14393" y="2485"/>
                  </a:lnTo>
                  <a:lnTo>
                    <a:pt x="13293" y="3257"/>
                  </a:lnTo>
                  <a:cubicBezTo>
                    <a:pt x="13291" y="3259"/>
                    <a:pt x="13289" y="3260"/>
                    <a:pt x="13287" y="3261"/>
                  </a:cubicBezTo>
                  <a:lnTo>
                    <a:pt x="12188" y="3809"/>
                  </a:lnTo>
                  <a:lnTo>
                    <a:pt x="11085" y="4384"/>
                  </a:lnTo>
                  <a:lnTo>
                    <a:pt x="9985" y="5000"/>
                  </a:lnTo>
                  <a:cubicBezTo>
                    <a:pt x="9983" y="5001"/>
                    <a:pt x="9980" y="5002"/>
                    <a:pt x="9978" y="5003"/>
                  </a:cubicBezTo>
                  <a:lnTo>
                    <a:pt x="8876" y="5416"/>
                  </a:lnTo>
                  <a:lnTo>
                    <a:pt x="7771" y="5769"/>
                  </a:lnTo>
                  <a:lnTo>
                    <a:pt x="6667" y="6010"/>
                  </a:lnTo>
                  <a:lnTo>
                    <a:pt x="5563" y="6154"/>
                  </a:lnTo>
                  <a:lnTo>
                    <a:pt x="5573" y="6152"/>
                  </a:lnTo>
                  <a:lnTo>
                    <a:pt x="4473" y="6540"/>
                  </a:lnTo>
                  <a:lnTo>
                    <a:pt x="4480" y="6537"/>
                  </a:lnTo>
                  <a:lnTo>
                    <a:pt x="3380" y="7125"/>
                  </a:lnTo>
                  <a:cubicBezTo>
                    <a:pt x="3376" y="7127"/>
                    <a:pt x="3372" y="7128"/>
                    <a:pt x="3368" y="7129"/>
                  </a:cubicBezTo>
                  <a:lnTo>
                    <a:pt x="2266" y="7390"/>
                  </a:lnTo>
                  <a:lnTo>
                    <a:pt x="1157" y="7602"/>
                  </a:lnTo>
                  <a:lnTo>
                    <a:pt x="57" y="7706"/>
                  </a:lnTo>
                  <a:cubicBezTo>
                    <a:pt x="30" y="7709"/>
                    <a:pt x="5" y="7689"/>
                    <a:pt x="3" y="7661"/>
                  </a:cubicBezTo>
                  <a:cubicBezTo>
                    <a:pt x="0" y="7634"/>
                    <a:pt x="20" y="7609"/>
                    <a:pt x="48" y="7607"/>
                  </a:cubicBezTo>
                  <a:close/>
                </a:path>
              </a:pathLst>
            </a:custGeom>
            <a:solidFill>
              <a:srgbClr val="4F81BD"/>
            </a:solidFill>
            <a:ln w="1588" cap="flat">
              <a:solidFill>
                <a:srgbClr val="4F81BD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93750" y="3249613"/>
              <a:ext cx="6402388" cy="841375"/>
            </a:xfrm>
            <a:custGeom>
              <a:avLst/>
              <a:gdLst/>
              <a:ahLst/>
              <a:cxnLst>
                <a:cxn ang="0">
                  <a:pos x="34" y="2401"/>
                </a:cxn>
                <a:cxn ang="0">
                  <a:pos x="1134" y="2281"/>
                </a:cxn>
                <a:cxn ang="0">
                  <a:pos x="2237" y="2252"/>
                </a:cxn>
                <a:cxn ang="0">
                  <a:pos x="3334" y="2141"/>
                </a:cxn>
                <a:cxn ang="0">
                  <a:pos x="4438" y="2049"/>
                </a:cxn>
                <a:cxn ang="0">
                  <a:pos x="5535" y="1857"/>
                </a:cxn>
                <a:cxn ang="0">
                  <a:pos x="5530" y="1858"/>
                </a:cxn>
                <a:cxn ang="0">
                  <a:pos x="6630" y="1498"/>
                </a:cxn>
                <a:cxn ang="0">
                  <a:pos x="7734" y="1253"/>
                </a:cxn>
                <a:cxn ang="0">
                  <a:pos x="8836" y="1093"/>
                </a:cxn>
                <a:cxn ang="0">
                  <a:pos x="9939" y="897"/>
                </a:cxn>
                <a:cxn ang="0">
                  <a:pos x="9945" y="896"/>
                </a:cxn>
                <a:cxn ang="0">
                  <a:pos x="11045" y="872"/>
                </a:cxn>
                <a:cxn ang="0">
                  <a:pos x="12140" y="701"/>
                </a:cxn>
                <a:cxn ang="0">
                  <a:pos x="12146" y="700"/>
                </a:cxn>
                <a:cxn ang="0">
                  <a:pos x="13246" y="704"/>
                </a:cxn>
                <a:cxn ang="0">
                  <a:pos x="13236" y="706"/>
                </a:cxn>
                <a:cxn ang="0">
                  <a:pos x="14340" y="398"/>
                </a:cxn>
                <a:cxn ang="0">
                  <a:pos x="14345" y="397"/>
                </a:cxn>
                <a:cxn ang="0">
                  <a:pos x="15445" y="265"/>
                </a:cxn>
                <a:cxn ang="0">
                  <a:pos x="16548" y="205"/>
                </a:cxn>
                <a:cxn ang="0">
                  <a:pos x="17643" y="1"/>
                </a:cxn>
                <a:cxn ang="0">
                  <a:pos x="17649" y="0"/>
                </a:cxn>
                <a:cxn ang="0">
                  <a:pos x="18749" y="0"/>
                </a:cxn>
                <a:cxn ang="0">
                  <a:pos x="18785" y="36"/>
                </a:cxn>
                <a:cxn ang="0">
                  <a:pos x="18749" y="72"/>
                </a:cxn>
                <a:cxn ang="0">
                  <a:pos x="17649" y="72"/>
                </a:cxn>
                <a:cxn ang="0">
                  <a:pos x="17656" y="72"/>
                </a:cxn>
                <a:cxn ang="0">
                  <a:pos x="16551" y="276"/>
                </a:cxn>
                <a:cxn ang="0">
                  <a:pos x="15454" y="336"/>
                </a:cxn>
                <a:cxn ang="0">
                  <a:pos x="14354" y="468"/>
                </a:cxn>
                <a:cxn ang="0">
                  <a:pos x="14359" y="467"/>
                </a:cxn>
                <a:cxn ang="0">
                  <a:pos x="13255" y="775"/>
                </a:cxn>
                <a:cxn ang="0">
                  <a:pos x="13245" y="776"/>
                </a:cxn>
                <a:cxn ang="0">
                  <a:pos x="12145" y="772"/>
                </a:cxn>
                <a:cxn ang="0">
                  <a:pos x="12151" y="772"/>
                </a:cxn>
                <a:cxn ang="0">
                  <a:pos x="11046" y="944"/>
                </a:cxn>
                <a:cxn ang="0">
                  <a:pos x="9946" y="968"/>
                </a:cxn>
                <a:cxn ang="0">
                  <a:pos x="9952" y="968"/>
                </a:cxn>
                <a:cxn ang="0">
                  <a:pos x="8847" y="1164"/>
                </a:cxn>
                <a:cxn ang="0">
                  <a:pos x="7749" y="1324"/>
                </a:cxn>
                <a:cxn ang="0">
                  <a:pos x="6653" y="1567"/>
                </a:cxn>
                <a:cxn ang="0">
                  <a:pos x="5553" y="1927"/>
                </a:cxn>
                <a:cxn ang="0">
                  <a:pos x="5548" y="1928"/>
                </a:cxn>
                <a:cxn ang="0">
                  <a:pos x="4444" y="2120"/>
                </a:cxn>
                <a:cxn ang="0">
                  <a:pos x="3341" y="2212"/>
                </a:cxn>
                <a:cxn ang="0">
                  <a:pos x="2238" y="2324"/>
                </a:cxn>
                <a:cxn ang="0">
                  <a:pos x="1141" y="2352"/>
                </a:cxn>
                <a:cxn ang="0">
                  <a:pos x="41" y="2472"/>
                </a:cxn>
                <a:cxn ang="0">
                  <a:pos x="2" y="2440"/>
                </a:cxn>
                <a:cxn ang="0">
                  <a:pos x="34" y="2401"/>
                </a:cxn>
              </a:cxnLst>
              <a:rect l="0" t="0" r="r" b="b"/>
              <a:pathLst>
                <a:path w="18785" h="2474">
                  <a:moveTo>
                    <a:pt x="34" y="2401"/>
                  </a:moveTo>
                  <a:lnTo>
                    <a:pt x="1134" y="2281"/>
                  </a:lnTo>
                  <a:lnTo>
                    <a:pt x="2237" y="2252"/>
                  </a:lnTo>
                  <a:lnTo>
                    <a:pt x="3334" y="2141"/>
                  </a:lnTo>
                  <a:lnTo>
                    <a:pt x="4438" y="2049"/>
                  </a:lnTo>
                  <a:lnTo>
                    <a:pt x="5535" y="1857"/>
                  </a:lnTo>
                  <a:lnTo>
                    <a:pt x="5530" y="1858"/>
                  </a:lnTo>
                  <a:lnTo>
                    <a:pt x="6630" y="1498"/>
                  </a:lnTo>
                  <a:lnTo>
                    <a:pt x="7734" y="1253"/>
                  </a:lnTo>
                  <a:lnTo>
                    <a:pt x="8836" y="1093"/>
                  </a:lnTo>
                  <a:lnTo>
                    <a:pt x="9939" y="897"/>
                  </a:lnTo>
                  <a:cubicBezTo>
                    <a:pt x="9941" y="897"/>
                    <a:pt x="9943" y="897"/>
                    <a:pt x="9945" y="896"/>
                  </a:cubicBezTo>
                  <a:lnTo>
                    <a:pt x="11045" y="872"/>
                  </a:lnTo>
                  <a:lnTo>
                    <a:pt x="12140" y="701"/>
                  </a:lnTo>
                  <a:cubicBezTo>
                    <a:pt x="12142" y="701"/>
                    <a:pt x="12144" y="700"/>
                    <a:pt x="12146" y="700"/>
                  </a:cubicBezTo>
                  <a:lnTo>
                    <a:pt x="13246" y="704"/>
                  </a:lnTo>
                  <a:lnTo>
                    <a:pt x="13236" y="706"/>
                  </a:lnTo>
                  <a:lnTo>
                    <a:pt x="14340" y="398"/>
                  </a:lnTo>
                  <a:cubicBezTo>
                    <a:pt x="14342" y="397"/>
                    <a:pt x="14343" y="397"/>
                    <a:pt x="14345" y="397"/>
                  </a:cubicBezTo>
                  <a:lnTo>
                    <a:pt x="15445" y="265"/>
                  </a:lnTo>
                  <a:lnTo>
                    <a:pt x="16548" y="205"/>
                  </a:lnTo>
                  <a:lnTo>
                    <a:pt x="17643" y="1"/>
                  </a:lnTo>
                  <a:cubicBezTo>
                    <a:pt x="17645" y="1"/>
                    <a:pt x="17647" y="0"/>
                    <a:pt x="17649" y="0"/>
                  </a:cubicBezTo>
                  <a:lnTo>
                    <a:pt x="18749" y="0"/>
                  </a:lnTo>
                  <a:cubicBezTo>
                    <a:pt x="18769" y="0"/>
                    <a:pt x="18785" y="17"/>
                    <a:pt x="18785" y="36"/>
                  </a:cubicBezTo>
                  <a:cubicBezTo>
                    <a:pt x="18785" y="56"/>
                    <a:pt x="18769" y="72"/>
                    <a:pt x="18749" y="72"/>
                  </a:cubicBezTo>
                  <a:lnTo>
                    <a:pt x="17649" y="72"/>
                  </a:lnTo>
                  <a:lnTo>
                    <a:pt x="17656" y="72"/>
                  </a:lnTo>
                  <a:lnTo>
                    <a:pt x="16551" y="276"/>
                  </a:lnTo>
                  <a:lnTo>
                    <a:pt x="15454" y="336"/>
                  </a:lnTo>
                  <a:lnTo>
                    <a:pt x="14354" y="468"/>
                  </a:lnTo>
                  <a:lnTo>
                    <a:pt x="14359" y="467"/>
                  </a:lnTo>
                  <a:lnTo>
                    <a:pt x="13255" y="775"/>
                  </a:lnTo>
                  <a:cubicBezTo>
                    <a:pt x="13252" y="776"/>
                    <a:pt x="13249" y="776"/>
                    <a:pt x="13245" y="776"/>
                  </a:cubicBezTo>
                  <a:lnTo>
                    <a:pt x="12145" y="772"/>
                  </a:lnTo>
                  <a:lnTo>
                    <a:pt x="12151" y="772"/>
                  </a:lnTo>
                  <a:lnTo>
                    <a:pt x="11046" y="944"/>
                  </a:lnTo>
                  <a:lnTo>
                    <a:pt x="9946" y="968"/>
                  </a:lnTo>
                  <a:lnTo>
                    <a:pt x="9952" y="968"/>
                  </a:lnTo>
                  <a:lnTo>
                    <a:pt x="8847" y="1164"/>
                  </a:lnTo>
                  <a:lnTo>
                    <a:pt x="7749" y="1324"/>
                  </a:lnTo>
                  <a:lnTo>
                    <a:pt x="6653" y="1567"/>
                  </a:lnTo>
                  <a:lnTo>
                    <a:pt x="5553" y="1927"/>
                  </a:lnTo>
                  <a:cubicBezTo>
                    <a:pt x="5551" y="1927"/>
                    <a:pt x="5549" y="1928"/>
                    <a:pt x="5548" y="1928"/>
                  </a:cubicBezTo>
                  <a:lnTo>
                    <a:pt x="4444" y="2120"/>
                  </a:lnTo>
                  <a:lnTo>
                    <a:pt x="3341" y="2212"/>
                  </a:lnTo>
                  <a:lnTo>
                    <a:pt x="2238" y="2324"/>
                  </a:lnTo>
                  <a:lnTo>
                    <a:pt x="1141" y="2352"/>
                  </a:lnTo>
                  <a:lnTo>
                    <a:pt x="41" y="2472"/>
                  </a:lnTo>
                  <a:cubicBezTo>
                    <a:pt x="22" y="2474"/>
                    <a:pt x="4" y="2460"/>
                    <a:pt x="2" y="2440"/>
                  </a:cubicBezTo>
                  <a:cubicBezTo>
                    <a:pt x="0" y="2421"/>
                    <a:pt x="14" y="2403"/>
                    <a:pt x="34" y="2401"/>
                  </a:cubicBezTo>
                  <a:close/>
                </a:path>
              </a:pathLst>
            </a:custGeom>
            <a:solidFill>
              <a:srgbClr val="9BBB59"/>
            </a:solidFill>
            <a:ln w="1588" cap="flat">
              <a:solidFill>
                <a:srgbClr val="9BBB59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801688" y="3821113"/>
              <a:ext cx="6386513" cy="263525"/>
            </a:xfrm>
            <a:custGeom>
              <a:avLst/>
              <a:gdLst/>
              <a:ahLst/>
              <a:cxnLst>
                <a:cxn ang="0">
                  <a:pos x="16" y="740"/>
                </a:cxn>
                <a:cxn ang="0">
                  <a:pos x="1116" y="724"/>
                </a:cxn>
                <a:cxn ang="0">
                  <a:pos x="2216" y="700"/>
                </a:cxn>
                <a:cxn ang="0">
                  <a:pos x="3316" y="664"/>
                </a:cxn>
                <a:cxn ang="0">
                  <a:pos x="4419" y="569"/>
                </a:cxn>
                <a:cxn ang="0">
                  <a:pos x="5519" y="485"/>
                </a:cxn>
                <a:cxn ang="0">
                  <a:pos x="6618" y="321"/>
                </a:cxn>
                <a:cxn ang="0">
                  <a:pos x="7718" y="181"/>
                </a:cxn>
                <a:cxn ang="0">
                  <a:pos x="8819" y="85"/>
                </a:cxn>
                <a:cxn ang="0">
                  <a:pos x="8822" y="85"/>
                </a:cxn>
                <a:cxn ang="0">
                  <a:pos x="9926" y="157"/>
                </a:cxn>
                <a:cxn ang="0">
                  <a:pos x="11028" y="373"/>
                </a:cxn>
                <a:cxn ang="0">
                  <a:pos x="12126" y="501"/>
                </a:cxn>
                <a:cxn ang="0">
                  <a:pos x="13225" y="508"/>
                </a:cxn>
                <a:cxn ang="0">
                  <a:pos x="13222" y="509"/>
                </a:cxn>
                <a:cxn ang="0">
                  <a:pos x="14326" y="357"/>
                </a:cxn>
                <a:cxn ang="0">
                  <a:pos x="15425" y="85"/>
                </a:cxn>
                <a:cxn ang="0">
                  <a:pos x="15428" y="84"/>
                </a:cxn>
                <a:cxn ang="0">
                  <a:pos x="16528" y="44"/>
                </a:cxn>
                <a:cxn ang="0">
                  <a:pos x="17629" y="48"/>
                </a:cxn>
                <a:cxn ang="0">
                  <a:pos x="18728" y="0"/>
                </a:cxn>
                <a:cxn ang="0">
                  <a:pos x="18744" y="16"/>
                </a:cxn>
                <a:cxn ang="0">
                  <a:pos x="18729" y="32"/>
                </a:cxn>
                <a:cxn ang="0">
                  <a:pos x="17628" y="80"/>
                </a:cxn>
                <a:cxn ang="0">
                  <a:pos x="16529" y="76"/>
                </a:cxn>
                <a:cxn ang="0">
                  <a:pos x="15429" y="116"/>
                </a:cxn>
                <a:cxn ang="0">
                  <a:pos x="15432" y="116"/>
                </a:cxn>
                <a:cxn ang="0">
                  <a:pos x="14331" y="388"/>
                </a:cxn>
                <a:cxn ang="0">
                  <a:pos x="13227" y="540"/>
                </a:cxn>
                <a:cxn ang="0">
                  <a:pos x="13224" y="540"/>
                </a:cxn>
                <a:cxn ang="0">
                  <a:pos x="12123" y="532"/>
                </a:cxn>
                <a:cxn ang="0">
                  <a:pos x="11021" y="404"/>
                </a:cxn>
                <a:cxn ang="0">
                  <a:pos x="9923" y="188"/>
                </a:cxn>
                <a:cxn ang="0">
                  <a:pos x="8819" y="116"/>
                </a:cxn>
                <a:cxn ang="0">
                  <a:pos x="8822" y="116"/>
                </a:cxn>
                <a:cxn ang="0">
                  <a:pos x="7722" y="212"/>
                </a:cxn>
                <a:cxn ang="0">
                  <a:pos x="6623" y="352"/>
                </a:cxn>
                <a:cxn ang="0">
                  <a:pos x="5522" y="516"/>
                </a:cxn>
                <a:cxn ang="0">
                  <a:pos x="4422" y="600"/>
                </a:cxn>
                <a:cxn ang="0">
                  <a:pos x="3317" y="696"/>
                </a:cxn>
                <a:cxn ang="0">
                  <a:pos x="2217" y="732"/>
                </a:cxn>
                <a:cxn ang="0">
                  <a:pos x="1117" y="756"/>
                </a:cxn>
                <a:cxn ang="0">
                  <a:pos x="17" y="772"/>
                </a:cxn>
                <a:cxn ang="0">
                  <a:pos x="0" y="757"/>
                </a:cxn>
                <a:cxn ang="0">
                  <a:pos x="16" y="740"/>
                </a:cxn>
              </a:cxnLst>
              <a:rect l="0" t="0" r="r" b="b"/>
              <a:pathLst>
                <a:path w="18745" h="773">
                  <a:moveTo>
                    <a:pt x="16" y="740"/>
                  </a:moveTo>
                  <a:lnTo>
                    <a:pt x="1116" y="724"/>
                  </a:lnTo>
                  <a:lnTo>
                    <a:pt x="2216" y="700"/>
                  </a:lnTo>
                  <a:lnTo>
                    <a:pt x="3316" y="664"/>
                  </a:lnTo>
                  <a:lnTo>
                    <a:pt x="4419" y="569"/>
                  </a:lnTo>
                  <a:lnTo>
                    <a:pt x="5519" y="485"/>
                  </a:lnTo>
                  <a:lnTo>
                    <a:pt x="6618" y="321"/>
                  </a:lnTo>
                  <a:lnTo>
                    <a:pt x="7718" y="181"/>
                  </a:lnTo>
                  <a:lnTo>
                    <a:pt x="8819" y="85"/>
                  </a:lnTo>
                  <a:cubicBezTo>
                    <a:pt x="8820" y="84"/>
                    <a:pt x="8821" y="84"/>
                    <a:pt x="8822" y="85"/>
                  </a:cubicBezTo>
                  <a:lnTo>
                    <a:pt x="9926" y="157"/>
                  </a:lnTo>
                  <a:lnTo>
                    <a:pt x="11028" y="373"/>
                  </a:lnTo>
                  <a:lnTo>
                    <a:pt x="12126" y="501"/>
                  </a:lnTo>
                  <a:lnTo>
                    <a:pt x="13225" y="508"/>
                  </a:lnTo>
                  <a:lnTo>
                    <a:pt x="13222" y="509"/>
                  </a:lnTo>
                  <a:lnTo>
                    <a:pt x="14326" y="357"/>
                  </a:lnTo>
                  <a:lnTo>
                    <a:pt x="15425" y="85"/>
                  </a:lnTo>
                  <a:cubicBezTo>
                    <a:pt x="15426" y="85"/>
                    <a:pt x="15427" y="85"/>
                    <a:pt x="15428" y="84"/>
                  </a:cubicBezTo>
                  <a:lnTo>
                    <a:pt x="16528" y="44"/>
                  </a:lnTo>
                  <a:lnTo>
                    <a:pt x="17629" y="48"/>
                  </a:lnTo>
                  <a:lnTo>
                    <a:pt x="18728" y="0"/>
                  </a:lnTo>
                  <a:cubicBezTo>
                    <a:pt x="18737" y="0"/>
                    <a:pt x="18744" y="7"/>
                    <a:pt x="18744" y="16"/>
                  </a:cubicBezTo>
                  <a:cubicBezTo>
                    <a:pt x="18745" y="25"/>
                    <a:pt x="18738" y="32"/>
                    <a:pt x="18729" y="32"/>
                  </a:cubicBezTo>
                  <a:lnTo>
                    <a:pt x="17628" y="80"/>
                  </a:lnTo>
                  <a:lnTo>
                    <a:pt x="16529" y="76"/>
                  </a:lnTo>
                  <a:lnTo>
                    <a:pt x="15429" y="116"/>
                  </a:lnTo>
                  <a:lnTo>
                    <a:pt x="15432" y="116"/>
                  </a:lnTo>
                  <a:lnTo>
                    <a:pt x="14331" y="388"/>
                  </a:lnTo>
                  <a:lnTo>
                    <a:pt x="13227" y="540"/>
                  </a:lnTo>
                  <a:cubicBezTo>
                    <a:pt x="13226" y="540"/>
                    <a:pt x="13225" y="540"/>
                    <a:pt x="13224" y="540"/>
                  </a:cubicBezTo>
                  <a:lnTo>
                    <a:pt x="12123" y="532"/>
                  </a:lnTo>
                  <a:lnTo>
                    <a:pt x="11021" y="404"/>
                  </a:lnTo>
                  <a:lnTo>
                    <a:pt x="9923" y="188"/>
                  </a:lnTo>
                  <a:lnTo>
                    <a:pt x="8819" y="116"/>
                  </a:lnTo>
                  <a:lnTo>
                    <a:pt x="8822" y="116"/>
                  </a:lnTo>
                  <a:lnTo>
                    <a:pt x="7722" y="212"/>
                  </a:lnTo>
                  <a:lnTo>
                    <a:pt x="6623" y="352"/>
                  </a:lnTo>
                  <a:lnTo>
                    <a:pt x="5522" y="516"/>
                  </a:lnTo>
                  <a:lnTo>
                    <a:pt x="4422" y="600"/>
                  </a:lnTo>
                  <a:lnTo>
                    <a:pt x="3317" y="696"/>
                  </a:lnTo>
                  <a:lnTo>
                    <a:pt x="2217" y="732"/>
                  </a:lnTo>
                  <a:lnTo>
                    <a:pt x="1117" y="756"/>
                  </a:lnTo>
                  <a:lnTo>
                    <a:pt x="17" y="772"/>
                  </a:lnTo>
                  <a:cubicBezTo>
                    <a:pt x="8" y="773"/>
                    <a:pt x="1" y="766"/>
                    <a:pt x="0" y="757"/>
                  </a:cubicBezTo>
                  <a:cubicBezTo>
                    <a:pt x="0" y="748"/>
                    <a:pt x="7" y="741"/>
                    <a:pt x="16" y="740"/>
                  </a:cubicBezTo>
                  <a:close/>
                </a:path>
              </a:pathLst>
            </a:custGeom>
            <a:solidFill>
              <a:srgbClr val="8064A2"/>
            </a:solidFill>
            <a:ln w="1588" cap="flat">
              <a:solidFill>
                <a:srgbClr val="8064A2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801688" y="3932238"/>
              <a:ext cx="6386513" cy="152400"/>
            </a:xfrm>
            <a:custGeom>
              <a:avLst/>
              <a:gdLst/>
              <a:ahLst/>
              <a:cxnLst>
                <a:cxn ang="0">
                  <a:pos x="16" y="416"/>
                </a:cxn>
                <a:cxn ang="0">
                  <a:pos x="1116" y="416"/>
                </a:cxn>
                <a:cxn ang="0">
                  <a:pos x="2215" y="345"/>
                </a:cxn>
                <a:cxn ang="0">
                  <a:pos x="3315" y="276"/>
                </a:cxn>
                <a:cxn ang="0">
                  <a:pos x="4419" y="201"/>
                </a:cxn>
                <a:cxn ang="0">
                  <a:pos x="5519" y="117"/>
                </a:cxn>
                <a:cxn ang="0">
                  <a:pos x="6620" y="92"/>
                </a:cxn>
                <a:cxn ang="0">
                  <a:pos x="7722" y="205"/>
                </a:cxn>
                <a:cxn ang="0">
                  <a:pos x="8822" y="281"/>
                </a:cxn>
                <a:cxn ang="0">
                  <a:pos x="9925" y="288"/>
                </a:cxn>
                <a:cxn ang="0">
                  <a:pos x="11024" y="268"/>
                </a:cxn>
                <a:cxn ang="0">
                  <a:pos x="12122" y="109"/>
                </a:cxn>
                <a:cxn ang="0">
                  <a:pos x="13224" y="52"/>
                </a:cxn>
                <a:cxn ang="0">
                  <a:pos x="14328" y="0"/>
                </a:cxn>
                <a:cxn ang="0">
                  <a:pos x="15428" y="0"/>
                </a:cxn>
                <a:cxn ang="0">
                  <a:pos x="16529" y="16"/>
                </a:cxn>
                <a:cxn ang="0">
                  <a:pos x="17629" y="40"/>
                </a:cxn>
                <a:cxn ang="0">
                  <a:pos x="18728" y="40"/>
                </a:cxn>
                <a:cxn ang="0">
                  <a:pos x="18744" y="56"/>
                </a:cxn>
                <a:cxn ang="0">
                  <a:pos x="18728" y="72"/>
                </a:cxn>
                <a:cxn ang="0">
                  <a:pos x="17628" y="72"/>
                </a:cxn>
                <a:cxn ang="0">
                  <a:pos x="16528" y="48"/>
                </a:cxn>
                <a:cxn ang="0">
                  <a:pos x="15428" y="32"/>
                </a:cxn>
                <a:cxn ang="0">
                  <a:pos x="14329" y="32"/>
                </a:cxn>
                <a:cxn ang="0">
                  <a:pos x="13225" y="84"/>
                </a:cxn>
                <a:cxn ang="0">
                  <a:pos x="12127" y="140"/>
                </a:cxn>
                <a:cxn ang="0">
                  <a:pos x="11025" y="300"/>
                </a:cxn>
                <a:cxn ang="0">
                  <a:pos x="9924" y="320"/>
                </a:cxn>
                <a:cxn ang="0">
                  <a:pos x="8819" y="312"/>
                </a:cxn>
                <a:cxn ang="0">
                  <a:pos x="7719" y="236"/>
                </a:cxn>
                <a:cxn ang="0">
                  <a:pos x="6621" y="124"/>
                </a:cxn>
                <a:cxn ang="0">
                  <a:pos x="5522" y="148"/>
                </a:cxn>
                <a:cxn ang="0">
                  <a:pos x="4422" y="232"/>
                </a:cxn>
                <a:cxn ang="0">
                  <a:pos x="3317" y="308"/>
                </a:cxn>
                <a:cxn ang="0">
                  <a:pos x="2218" y="376"/>
                </a:cxn>
                <a:cxn ang="0">
                  <a:pos x="1116" y="448"/>
                </a:cxn>
                <a:cxn ang="0">
                  <a:pos x="16" y="448"/>
                </a:cxn>
                <a:cxn ang="0">
                  <a:pos x="0" y="432"/>
                </a:cxn>
                <a:cxn ang="0">
                  <a:pos x="16" y="416"/>
                </a:cxn>
              </a:cxnLst>
              <a:rect l="0" t="0" r="r" b="b"/>
              <a:pathLst>
                <a:path w="18744" h="448">
                  <a:moveTo>
                    <a:pt x="16" y="416"/>
                  </a:moveTo>
                  <a:lnTo>
                    <a:pt x="1116" y="416"/>
                  </a:lnTo>
                  <a:lnTo>
                    <a:pt x="2215" y="345"/>
                  </a:lnTo>
                  <a:lnTo>
                    <a:pt x="3315" y="276"/>
                  </a:lnTo>
                  <a:lnTo>
                    <a:pt x="4419" y="201"/>
                  </a:lnTo>
                  <a:lnTo>
                    <a:pt x="5519" y="117"/>
                  </a:lnTo>
                  <a:lnTo>
                    <a:pt x="6620" y="92"/>
                  </a:lnTo>
                  <a:lnTo>
                    <a:pt x="7722" y="205"/>
                  </a:lnTo>
                  <a:lnTo>
                    <a:pt x="8822" y="281"/>
                  </a:lnTo>
                  <a:lnTo>
                    <a:pt x="9925" y="288"/>
                  </a:lnTo>
                  <a:lnTo>
                    <a:pt x="11024" y="268"/>
                  </a:lnTo>
                  <a:lnTo>
                    <a:pt x="12122" y="109"/>
                  </a:lnTo>
                  <a:lnTo>
                    <a:pt x="13224" y="52"/>
                  </a:lnTo>
                  <a:lnTo>
                    <a:pt x="14328" y="0"/>
                  </a:lnTo>
                  <a:lnTo>
                    <a:pt x="15428" y="0"/>
                  </a:lnTo>
                  <a:lnTo>
                    <a:pt x="16529" y="16"/>
                  </a:lnTo>
                  <a:lnTo>
                    <a:pt x="17629" y="40"/>
                  </a:lnTo>
                  <a:lnTo>
                    <a:pt x="18728" y="40"/>
                  </a:lnTo>
                  <a:cubicBezTo>
                    <a:pt x="18737" y="40"/>
                    <a:pt x="18744" y="48"/>
                    <a:pt x="18744" y="56"/>
                  </a:cubicBezTo>
                  <a:cubicBezTo>
                    <a:pt x="18744" y="65"/>
                    <a:pt x="18737" y="72"/>
                    <a:pt x="18728" y="72"/>
                  </a:cubicBezTo>
                  <a:lnTo>
                    <a:pt x="17628" y="72"/>
                  </a:lnTo>
                  <a:lnTo>
                    <a:pt x="16528" y="48"/>
                  </a:lnTo>
                  <a:lnTo>
                    <a:pt x="15428" y="32"/>
                  </a:lnTo>
                  <a:lnTo>
                    <a:pt x="14329" y="32"/>
                  </a:lnTo>
                  <a:lnTo>
                    <a:pt x="13225" y="84"/>
                  </a:lnTo>
                  <a:lnTo>
                    <a:pt x="12127" y="140"/>
                  </a:lnTo>
                  <a:lnTo>
                    <a:pt x="11025" y="300"/>
                  </a:lnTo>
                  <a:lnTo>
                    <a:pt x="9924" y="320"/>
                  </a:lnTo>
                  <a:lnTo>
                    <a:pt x="8819" y="312"/>
                  </a:lnTo>
                  <a:lnTo>
                    <a:pt x="7719" y="236"/>
                  </a:lnTo>
                  <a:lnTo>
                    <a:pt x="6621" y="124"/>
                  </a:lnTo>
                  <a:lnTo>
                    <a:pt x="5522" y="148"/>
                  </a:lnTo>
                  <a:lnTo>
                    <a:pt x="4422" y="232"/>
                  </a:lnTo>
                  <a:lnTo>
                    <a:pt x="3317" y="308"/>
                  </a:lnTo>
                  <a:lnTo>
                    <a:pt x="2218" y="376"/>
                  </a:lnTo>
                  <a:lnTo>
                    <a:pt x="1116" y="448"/>
                  </a:lnTo>
                  <a:lnTo>
                    <a:pt x="16" y="448"/>
                  </a:lnTo>
                  <a:cubicBezTo>
                    <a:pt x="8" y="448"/>
                    <a:pt x="0" y="441"/>
                    <a:pt x="0" y="432"/>
                  </a:cubicBezTo>
                  <a:cubicBezTo>
                    <a:pt x="0" y="424"/>
                    <a:pt x="8" y="416"/>
                    <a:pt x="16" y="416"/>
                  </a:cubicBezTo>
                  <a:close/>
                </a:path>
              </a:pathLst>
            </a:custGeom>
            <a:solidFill>
              <a:srgbClr val="4BACC6"/>
            </a:solidFill>
            <a:ln w="1588" cap="flat">
              <a:solidFill>
                <a:srgbClr val="4BACC6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801688" y="3051175"/>
              <a:ext cx="6388100" cy="1141413"/>
            </a:xfrm>
            <a:custGeom>
              <a:avLst/>
              <a:gdLst/>
              <a:ahLst/>
              <a:cxnLst>
                <a:cxn ang="0">
                  <a:pos x="16" y="3002"/>
                </a:cxn>
                <a:cxn ang="0">
                  <a:pos x="1116" y="2954"/>
                </a:cxn>
                <a:cxn ang="0">
                  <a:pos x="2217" y="3006"/>
                </a:cxn>
                <a:cxn ang="0">
                  <a:pos x="3318" y="3083"/>
                </a:cxn>
                <a:cxn ang="0">
                  <a:pos x="4422" y="3203"/>
                </a:cxn>
                <a:cxn ang="0">
                  <a:pos x="5521" y="3258"/>
                </a:cxn>
                <a:cxn ang="0">
                  <a:pos x="6621" y="3322"/>
                </a:cxn>
                <a:cxn ang="0">
                  <a:pos x="7720" y="3306"/>
                </a:cxn>
                <a:cxn ang="0">
                  <a:pos x="8818" y="3163"/>
                </a:cxn>
                <a:cxn ang="0">
                  <a:pos x="9923" y="3027"/>
                </a:cxn>
                <a:cxn ang="0">
                  <a:pos x="11024" y="3026"/>
                </a:cxn>
                <a:cxn ang="0">
                  <a:pos x="11022" y="3027"/>
                </a:cxn>
                <a:cxn ang="0">
                  <a:pos x="12122" y="2855"/>
                </a:cxn>
                <a:cxn ang="0">
                  <a:pos x="13220" y="2571"/>
                </a:cxn>
                <a:cxn ang="0">
                  <a:pos x="14323" y="2159"/>
                </a:cxn>
                <a:cxn ang="0">
                  <a:pos x="15421" y="1584"/>
                </a:cxn>
                <a:cxn ang="0">
                  <a:pos x="16523" y="1171"/>
                </a:cxn>
                <a:cxn ang="0">
                  <a:pos x="17623" y="740"/>
                </a:cxn>
                <a:cxn ang="0">
                  <a:pos x="17620" y="741"/>
                </a:cxn>
                <a:cxn ang="0">
                  <a:pos x="18720" y="5"/>
                </a:cxn>
                <a:cxn ang="0">
                  <a:pos x="18742" y="10"/>
                </a:cxn>
                <a:cxn ang="0">
                  <a:pos x="18737" y="32"/>
                </a:cxn>
                <a:cxn ang="0">
                  <a:pos x="17637" y="768"/>
                </a:cxn>
                <a:cxn ang="0">
                  <a:pos x="17634" y="769"/>
                </a:cxn>
                <a:cxn ang="0">
                  <a:pos x="16534" y="1201"/>
                </a:cxn>
                <a:cxn ang="0">
                  <a:pos x="15436" y="1613"/>
                </a:cxn>
                <a:cxn ang="0">
                  <a:pos x="14334" y="2189"/>
                </a:cxn>
                <a:cxn ang="0">
                  <a:pos x="13228" y="2602"/>
                </a:cxn>
                <a:cxn ang="0">
                  <a:pos x="12127" y="2886"/>
                </a:cxn>
                <a:cxn ang="0">
                  <a:pos x="11027" y="3058"/>
                </a:cxn>
                <a:cxn ang="0">
                  <a:pos x="11024" y="3058"/>
                </a:cxn>
                <a:cxn ang="0">
                  <a:pos x="9926" y="3058"/>
                </a:cxn>
                <a:cxn ang="0">
                  <a:pos x="8823" y="3194"/>
                </a:cxn>
                <a:cxn ang="0">
                  <a:pos x="7721" y="3338"/>
                </a:cxn>
                <a:cxn ang="0">
                  <a:pos x="6620" y="3354"/>
                </a:cxn>
                <a:cxn ang="0">
                  <a:pos x="5520" y="3290"/>
                </a:cxn>
                <a:cxn ang="0">
                  <a:pos x="4419" y="3234"/>
                </a:cxn>
                <a:cxn ang="0">
                  <a:pos x="3315" y="3114"/>
                </a:cxn>
                <a:cxn ang="0">
                  <a:pos x="2216" y="3038"/>
                </a:cxn>
                <a:cxn ang="0">
                  <a:pos x="1117" y="2986"/>
                </a:cxn>
                <a:cxn ang="0">
                  <a:pos x="17" y="3034"/>
                </a:cxn>
                <a:cxn ang="0">
                  <a:pos x="0" y="3019"/>
                </a:cxn>
                <a:cxn ang="0">
                  <a:pos x="16" y="3002"/>
                </a:cxn>
              </a:cxnLst>
              <a:rect l="0" t="0" r="r" b="b"/>
              <a:pathLst>
                <a:path w="18747" h="3354">
                  <a:moveTo>
                    <a:pt x="16" y="3002"/>
                  </a:moveTo>
                  <a:lnTo>
                    <a:pt x="1116" y="2954"/>
                  </a:lnTo>
                  <a:lnTo>
                    <a:pt x="2217" y="3006"/>
                  </a:lnTo>
                  <a:lnTo>
                    <a:pt x="3318" y="3083"/>
                  </a:lnTo>
                  <a:lnTo>
                    <a:pt x="4422" y="3203"/>
                  </a:lnTo>
                  <a:lnTo>
                    <a:pt x="5521" y="3258"/>
                  </a:lnTo>
                  <a:lnTo>
                    <a:pt x="6621" y="3322"/>
                  </a:lnTo>
                  <a:lnTo>
                    <a:pt x="7720" y="3306"/>
                  </a:lnTo>
                  <a:lnTo>
                    <a:pt x="8818" y="3163"/>
                  </a:lnTo>
                  <a:lnTo>
                    <a:pt x="9923" y="3027"/>
                  </a:lnTo>
                  <a:lnTo>
                    <a:pt x="11024" y="3026"/>
                  </a:lnTo>
                  <a:lnTo>
                    <a:pt x="11022" y="3027"/>
                  </a:lnTo>
                  <a:lnTo>
                    <a:pt x="12122" y="2855"/>
                  </a:lnTo>
                  <a:lnTo>
                    <a:pt x="13220" y="2571"/>
                  </a:lnTo>
                  <a:lnTo>
                    <a:pt x="14323" y="2159"/>
                  </a:lnTo>
                  <a:lnTo>
                    <a:pt x="15421" y="1584"/>
                  </a:lnTo>
                  <a:lnTo>
                    <a:pt x="16523" y="1171"/>
                  </a:lnTo>
                  <a:lnTo>
                    <a:pt x="17623" y="740"/>
                  </a:lnTo>
                  <a:lnTo>
                    <a:pt x="17620" y="741"/>
                  </a:lnTo>
                  <a:lnTo>
                    <a:pt x="18720" y="5"/>
                  </a:lnTo>
                  <a:cubicBezTo>
                    <a:pt x="18727" y="0"/>
                    <a:pt x="18737" y="2"/>
                    <a:pt x="18742" y="10"/>
                  </a:cubicBezTo>
                  <a:cubicBezTo>
                    <a:pt x="18747" y="17"/>
                    <a:pt x="18745" y="27"/>
                    <a:pt x="18737" y="32"/>
                  </a:cubicBezTo>
                  <a:lnTo>
                    <a:pt x="17637" y="768"/>
                  </a:lnTo>
                  <a:cubicBezTo>
                    <a:pt x="17636" y="768"/>
                    <a:pt x="17635" y="769"/>
                    <a:pt x="17634" y="769"/>
                  </a:cubicBezTo>
                  <a:lnTo>
                    <a:pt x="16534" y="1201"/>
                  </a:lnTo>
                  <a:lnTo>
                    <a:pt x="15436" y="1613"/>
                  </a:lnTo>
                  <a:lnTo>
                    <a:pt x="14334" y="2189"/>
                  </a:lnTo>
                  <a:lnTo>
                    <a:pt x="13228" y="2602"/>
                  </a:lnTo>
                  <a:lnTo>
                    <a:pt x="12127" y="2886"/>
                  </a:lnTo>
                  <a:lnTo>
                    <a:pt x="11027" y="3058"/>
                  </a:lnTo>
                  <a:cubicBezTo>
                    <a:pt x="11026" y="3058"/>
                    <a:pt x="11025" y="3058"/>
                    <a:pt x="11024" y="3058"/>
                  </a:cubicBezTo>
                  <a:lnTo>
                    <a:pt x="9926" y="3058"/>
                  </a:lnTo>
                  <a:lnTo>
                    <a:pt x="8823" y="3194"/>
                  </a:lnTo>
                  <a:lnTo>
                    <a:pt x="7721" y="3338"/>
                  </a:lnTo>
                  <a:lnTo>
                    <a:pt x="6620" y="3354"/>
                  </a:lnTo>
                  <a:lnTo>
                    <a:pt x="5520" y="3290"/>
                  </a:lnTo>
                  <a:lnTo>
                    <a:pt x="4419" y="3234"/>
                  </a:lnTo>
                  <a:lnTo>
                    <a:pt x="3315" y="3114"/>
                  </a:lnTo>
                  <a:lnTo>
                    <a:pt x="2216" y="3038"/>
                  </a:lnTo>
                  <a:lnTo>
                    <a:pt x="1117" y="2986"/>
                  </a:lnTo>
                  <a:lnTo>
                    <a:pt x="17" y="3034"/>
                  </a:lnTo>
                  <a:cubicBezTo>
                    <a:pt x="8" y="3035"/>
                    <a:pt x="1" y="3028"/>
                    <a:pt x="0" y="3019"/>
                  </a:cubicBezTo>
                  <a:cubicBezTo>
                    <a:pt x="0" y="3010"/>
                    <a:pt x="7" y="3003"/>
                    <a:pt x="16" y="3002"/>
                  </a:cubicBezTo>
                  <a:close/>
                </a:path>
              </a:pathLst>
            </a:custGeom>
            <a:solidFill>
              <a:srgbClr val="C00000"/>
            </a:solidFill>
            <a:ln w="1588" cap="flat">
              <a:solidFill>
                <a:srgbClr val="C00000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19913" y="1057249"/>
              <a:ext cx="330966" cy="3466954"/>
              <a:chOff x="181413" y="1066874"/>
              <a:chExt cx="330966" cy="3466954"/>
            </a:xfrm>
          </p:grpSpPr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210617" y="4379987"/>
                <a:ext cx="301762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-20%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331600" y="4013274"/>
                <a:ext cx="180779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256506" y="3644975"/>
                <a:ext cx="255873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20%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256506" y="3276674"/>
                <a:ext cx="255873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40%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256506" y="2908374"/>
                <a:ext cx="255873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60%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256506" y="2540075"/>
                <a:ext cx="255873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80%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181413" y="2171774"/>
                <a:ext cx="33096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100%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181413" y="1803474"/>
                <a:ext cx="33096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120%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181413" y="1435175"/>
                <a:ext cx="33096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140%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181413" y="1066874"/>
                <a:ext cx="33096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160%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38175" y="4501745"/>
              <a:ext cx="7191281" cy="153841"/>
              <a:chOff x="638175" y="4521200"/>
              <a:chExt cx="7191281" cy="153841"/>
            </a:xfrm>
          </p:grpSpPr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638175" y="4521200"/>
                <a:ext cx="419965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Jun '12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1377950" y="4521200"/>
                <a:ext cx="44499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Dec '12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2138363" y="4521200"/>
                <a:ext cx="419965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Jun '13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2879725" y="4521200"/>
                <a:ext cx="44499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Dec '13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3638550" y="4521200"/>
                <a:ext cx="419965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Jun '14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4379912" y="4521200"/>
                <a:ext cx="44499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Dec '14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5140325" y="4521200"/>
                <a:ext cx="419965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Jun '15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5880100" y="4521200"/>
                <a:ext cx="44499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Dec '15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6640513" y="4521200"/>
                <a:ext cx="419965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Jun '16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Rectangle 30"/>
              <p:cNvSpPr>
                <a:spLocks noChangeArrowheads="1"/>
              </p:cNvSpPr>
              <p:nvPr/>
            </p:nvSpPr>
            <p:spPr bwMode="auto">
              <a:xfrm>
                <a:off x="7380288" y="4521200"/>
                <a:ext cx="449168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Dec ‘16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" name=":"/>
          <p:cNvSpPr txBox="1"/>
          <p:nvPr/>
        </p:nvSpPr>
        <p:spPr>
          <a:xfrm>
            <a:off x="7990826" y="1774509"/>
            <a:ext cx="823302" cy="443198"/>
          </a:xfrm>
          <a:prstGeom prst="rect">
            <a:avLst/>
          </a:prstGeom>
          <a:solidFill>
            <a:srgbClr val="5052B0"/>
          </a:solidFill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20" tIns="73152" rIns="121920" bIns="97536" rtlCol="0" anchor="ctr" anchorCtr="0">
            <a:spAutoFit/>
          </a:bodyPr>
          <a:lstStyle/>
          <a:p>
            <a:pPr algn="ctr">
              <a:lnSpc>
                <a:spcPct val="88000"/>
              </a:lnSpc>
              <a:defRPr sz="1600" b="1" i="0" u="none" strike="noStrike" kern="1200" baseline="0">
                <a:solidFill>
                  <a:srgbClr val="2A313D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white"/>
                </a:solidFill>
              </a:rPr>
              <a:t>129%</a:t>
            </a:r>
          </a:p>
        </p:txBody>
      </p:sp>
      <p:sp>
        <p:nvSpPr>
          <p:cNvPr id="14" name="ARROW"/>
          <p:cNvSpPr/>
          <p:nvPr/>
        </p:nvSpPr>
        <p:spPr>
          <a:xfrm>
            <a:off x="8177745" y="2449286"/>
            <a:ext cx="449465" cy="1819141"/>
          </a:xfrm>
          <a:prstGeom prst="upDownArrow">
            <a:avLst/>
          </a:prstGeom>
          <a:solidFill>
            <a:schemeClr val="accent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:"/>
          <p:cNvSpPr txBox="1"/>
          <p:nvPr/>
        </p:nvSpPr>
        <p:spPr>
          <a:xfrm>
            <a:off x="8055748" y="3490161"/>
            <a:ext cx="693459" cy="443198"/>
          </a:xfrm>
          <a:prstGeom prst="rect">
            <a:avLst/>
          </a:prstGeom>
          <a:solidFill>
            <a:schemeClr val="accent4"/>
          </a:solidFill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20" tIns="97536" rIns="121920" bIns="73152" rtlCol="0" anchor="ctr" anchorCtr="0">
            <a:spAutoFit/>
          </a:bodyPr>
          <a:lstStyle/>
          <a:p>
            <a:pPr algn="ctr">
              <a:lnSpc>
                <a:spcPct val="88000"/>
              </a:lnSpc>
              <a:defRPr sz="1600" b="1" i="0" u="none" strike="noStrike" kern="1200" baseline="0">
                <a:solidFill>
                  <a:srgbClr val="2A313D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white"/>
                </a:solidFill>
              </a:rPr>
              <a:t>55%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813015" y="3798491"/>
            <a:ext cx="1289541" cy="1783068"/>
            <a:chOff x="609761" y="2848868"/>
            <a:chExt cx="967156" cy="1337301"/>
          </a:xfrm>
        </p:grpSpPr>
        <p:cxnSp>
          <p:nvCxnSpPr>
            <p:cNvPr id="9" name="ARROW"/>
            <p:cNvCxnSpPr/>
            <p:nvPr/>
          </p:nvCxnSpPr>
          <p:spPr>
            <a:xfrm flipV="1">
              <a:off x="815301" y="3444993"/>
              <a:ext cx="0" cy="741176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  <a:alpha val="77000"/>
                </a:schemeClr>
              </a:solidFill>
              <a:headEnd type="arrow" w="lg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:"/>
            <p:cNvSpPr txBox="1"/>
            <p:nvPr/>
          </p:nvSpPr>
          <p:spPr>
            <a:xfrm>
              <a:off x="609761" y="2848868"/>
              <a:ext cx="967156" cy="82291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182880" tIns="97536" rIns="182880" bIns="121920" rtlCol="0" anchor="ctr" anchorCtr="0">
              <a:noAutofit/>
            </a:bodyPr>
            <a:lstStyle/>
            <a:p>
              <a:pPr algn="ctr">
                <a:lnSpc>
                  <a:spcPct val="82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133" b="1" dirty="0">
                  <a:solidFill>
                    <a:prstClr val="white"/>
                  </a:solidFill>
                </a:rPr>
                <a:t>DTN-X</a:t>
              </a:r>
              <a:br>
                <a:rPr lang="en-US" sz="2133" b="1" dirty="0">
                  <a:solidFill>
                    <a:prstClr val="white"/>
                  </a:solidFill>
                </a:rPr>
              </a:br>
              <a:r>
                <a:rPr lang="en-US" sz="2133" b="1" dirty="0">
                  <a:solidFill>
                    <a:prstClr val="white"/>
                  </a:solidFill>
                </a:rPr>
                <a:t>for 100G</a:t>
              </a:r>
              <a:br>
                <a:rPr lang="en-US" sz="2133" b="1" dirty="0">
                  <a:solidFill>
                    <a:prstClr val="white"/>
                  </a:solidFill>
                </a:rPr>
              </a:br>
              <a:r>
                <a:rPr lang="en-US" sz="2133" b="1" dirty="0">
                  <a:solidFill>
                    <a:prstClr val="white"/>
                  </a:solidFill>
                </a:rPr>
                <a:t>Long-haul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614327" y="3148946"/>
            <a:ext cx="2123816" cy="639603"/>
            <a:chOff x="2710745" y="2361708"/>
            <a:chExt cx="1592862" cy="479702"/>
          </a:xfrm>
        </p:grpSpPr>
        <p:sp>
          <p:nvSpPr>
            <p:cNvPr id="11" name="Freeform 10"/>
            <p:cNvSpPr/>
            <p:nvPr/>
          </p:nvSpPr>
          <p:spPr>
            <a:xfrm>
              <a:off x="3418321" y="2559600"/>
              <a:ext cx="885286" cy="281810"/>
            </a:xfrm>
            <a:custGeom>
              <a:avLst/>
              <a:gdLst>
                <a:gd name="connsiteX0" fmla="*/ 0 w 1012372"/>
                <a:gd name="connsiteY0" fmla="*/ 0 h 631372"/>
                <a:gd name="connsiteX1" fmla="*/ 838200 w 1012372"/>
                <a:gd name="connsiteY1" fmla="*/ 141515 h 631372"/>
                <a:gd name="connsiteX2" fmla="*/ 1012372 w 1012372"/>
                <a:gd name="connsiteY2" fmla="*/ 631372 h 631372"/>
                <a:gd name="connsiteX0" fmla="*/ 0 w 1012372"/>
                <a:gd name="connsiteY0" fmla="*/ 0 h 631372"/>
                <a:gd name="connsiteX1" fmla="*/ 1012372 w 1012372"/>
                <a:gd name="connsiteY1" fmla="*/ 0 h 631372"/>
                <a:gd name="connsiteX2" fmla="*/ 1012372 w 1012372"/>
                <a:gd name="connsiteY2" fmla="*/ 631372 h 63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372" h="631372">
                  <a:moveTo>
                    <a:pt x="0" y="0"/>
                  </a:moveTo>
                  <a:lnTo>
                    <a:pt x="1012372" y="0"/>
                  </a:lnTo>
                  <a:lnTo>
                    <a:pt x="1012372" y="631372"/>
                  </a:lnTo>
                </a:path>
              </a:pathLst>
            </a:custGeom>
            <a:ln w="28575">
              <a:solidFill>
                <a:schemeClr val="accent5">
                  <a:lumMod val="75000"/>
                  <a:alpha val="77000"/>
                </a:schemeClr>
              </a:solidFill>
              <a:headEnd type="none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133" dirty="0">
                <a:solidFill>
                  <a:srgbClr val="2A313D"/>
                </a:solidFill>
              </a:endParaRPr>
            </a:p>
          </p:txBody>
        </p:sp>
        <p:sp>
          <p:nvSpPr>
            <p:cNvPr id="12" name=":"/>
            <p:cNvSpPr txBox="1"/>
            <p:nvPr/>
          </p:nvSpPr>
          <p:spPr>
            <a:xfrm>
              <a:off x="2710745" y="2361708"/>
              <a:ext cx="1154937" cy="470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21920" tIns="85344" rIns="121920" bIns="97536" rtlCol="0">
              <a:spAutoFit/>
            </a:bodyPr>
            <a:lstStyle/>
            <a:p>
              <a:pPr algn="ctr">
                <a:lnSpc>
                  <a:spcPct val="90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b="1" dirty="0">
                  <a:solidFill>
                    <a:prstClr val="white"/>
                  </a:solidFill>
                </a:rPr>
                <a:t>Cloud Xpress</a:t>
              </a:r>
              <a:br>
                <a:rPr lang="en-US" sz="1600" b="1" dirty="0">
                  <a:solidFill>
                    <a:prstClr val="white"/>
                  </a:solidFill>
                </a:rPr>
              </a:br>
              <a:r>
                <a:rPr lang="en-US" sz="1600" b="1" dirty="0">
                  <a:solidFill>
                    <a:prstClr val="white"/>
                  </a:solidFill>
                </a:rPr>
                <a:t>for 100G DCI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267200" y="2294302"/>
            <a:ext cx="2390653" cy="861766"/>
            <a:chOff x="3200400" y="1720725"/>
            <a:chExt cx="1792990" cy="646324"/>
          </a:xfrm>
        </p:grpSpPr>
        <p:sp>
          <p:nvSpPr>
            <p:cNvPr id="19" name="Freeform 18"/>
            <p:cNvSpPr/>
            <p:nvPr/>
          </p:nvSpPr>
          <p:spPr>
            <a:xfrm>
              <a:off x="3740968" y="2004725"/>
              <a:ext cx="1252422" cy="362324"/>
            </a:xfrm>
            <a:custGeom>
              <a:avLst/>
              <a:gdLst>
                <a:gd name="connsiteX0" fmla="*/ 0 w 1012372"/>
                <a:gd name="connsiteY0" fmla="*/ 0 h 631372"/>
                <a:gd name="connsiteX1" fmla="*/ 838200 w 1012372"/>
                <a:gd name="connsiteY1" fmla="*/ 141515 h 631372"/>
                <a:gd name="connsiteX2" fmla="*/ 1012372 w 1012372"/>
                <a:gd name="connsiteY2" fmla="*/ 631372 h 631372"/>
                <a:gd name="connsiteX0" fmla="*/ 0 w 1012372"/>
                <a:gd name="connsiteY0" fmla="*/ 0 h 631372"/>
                <a:gd name="connsiteX1" fmla="*/ 1012372 w 1012372"/>
                <a:gd name="connsiteY1" fmla="*/ 0 h 631372"/>
                <a:gd name="connsiteX2" fmla="*/ 1012372 w 1012372"/>
                <a:gd name="connsiteY2" fmla="*/ 631372 h 63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372" h="631372">
                  <a:moveTo>
                    <a:pt x="0" y="0"/>
                  </a:moveTo>
                  <a:lnTo>
                    <a:pt x="1012372" y="0"/>
                  </a:lnTo>
                  <a:lnTo>
                    <a:pt x="1012372" y="631372"/>
                  </a:lnTo>
                </a:path>
              </a:pathLst>
            </a:custGeom>
            <a:ln w="28575">
              <a:solidFill>
                <a:schemeClr val="accent5">
                  <a:lumMod val="75000"/>
                  <a:alpha val="77000"/>
                </a:schemeClr>
              </a:solidFill>
              <a:headEnd type="none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133" dirty="0">
                <a:solidFill>
                  <a:srgbClr val="2A313D"/>
                </a:solidFill>
              </a:endParaRPr>
            </a:p>
          </p:txBody>
        </p:sp>
        <p:sp>
          <p:nvSpPr>
            <p:cNvPr id="20" name=":"/>
            <p:cNvSpPr txBox="1"/>
            <p:nvPr/>
          </p:nvSpPr>
          <p:spPr>
            <a:xfrm>
              <a:off x="3200400" y="1720725"/>
              <a:ext cx="1534847" cy="470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21920" tIns="85344" rIns="121920" bIns="97536" rtlCol="0">
              <a:spAutoFit/>
            </a:bodyPr>
            <a:lstStyle/>
            <a:p>
              <a:pPr algn="ctr">
                <a:lnSpc>
                  <a:spcPct val="90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b="1" dirty="0">
                  <a:solidFill>
                    <a:prstClr val="white"/>
                  </a:solidFill>
                </a:rPr>
                <a:t>New Metro portfolio introduced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056471" y="1440499"/>
            <a:ext cx="3182443" cy="973779"/>
            <a:chOff x="4051206" y="954617"/>
            <a:chExt cx="2582985" cy="730334"/>
          </a:xfrm>
        </p:grpSpPr>
        <p:cxnSp>
          <p:nvCxnSpPr>
            <p:cNvPr id="15" name="Elbow Connector 14"/>
            <p:cNvCxnSpPr/>
            <p:nvPr/>
          </p:nvCxnSpPr>
          <p:spPr>
            <a:xfrm>
              <a:off x="5691143" y="1386110"/>
              <a:ext cx="943048" cy="298841"/>
            </a:xfrm>
            <a:prstGeom prst="bentConnector3">
              <a:avLst>
                <a:gd name="adj1" fmla="val 11549"/>
              </a:avLst>
            </a:prstGeom>
            <a:ln w="28575">
              <a:solidFill>
                <a:schemeClr val="accent5">
                  <a:lumMod val="75000"/>
                  <a:alpha val="77000"/>
                </a:schemeClr>
              </a:solidFill>
              <a:headEnd type="none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:"/>
            <p:cNvSpPr txBox="1"/>
            <p:nvPr/>
          </p:nvSpPr>
          <p:spPr>
            <a:xfrm>
              <a:off x="4051206" y="954617"/>
              <a:ext cx="2140437" cy="470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21920" tIns="85344" rIns="121920" bIns="97536" rtlCol="0">
              <a:spAutoFit/>
            </a:bodyPr>
            <a:lstStyle/>
            <a:p>
              <a:pPr algn="ctr">
                <a:lnSpc>
                  <a:spcPct val="90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b="1" dirty="0">
                  <a:solidFill>
                    <a:prstClr val="white"/>
                  </a:solidFill>
                </a:rPr>
                <a:t>Xceed software suite and Cloud Xpress 2 introduced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9233958" y="4109627"/>
            <a:ext cx="898141" cy="1585358"/>
            <a:chOff x="6944518" y="3050471"/>
            <a:chExt cx="673606" cy="1189019"/>
          </a:xfrm>
        </p:grpSpPr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6944518" y="3129042"/>
              <a:ext cx="250825" cy="349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90" y="0"/>
                </a:cxn>
                <a:cxn ang="0">
                  <a:pos x="740" y="50"/>
                </a:cxn>
                <a:cxn ang="0">
                  <a:pos x="690" y="100"/>
                </a:cxn>
                <a:cxn ang="0">
                  <a:pos x="50" y="100"/>
                </a:cxn>
                <a:cxn ang="0">
                  <a:pos x="0" y="50"/>
                </a:cxn>
                <a:cxn ang="0">
                  <a:pos x="50" y="0"/>
                </a:cxn>
              </a:cxnLst>
              <a:rect l="0" t="0" r="r" b="b"/>
              <a:pathLst>
                <a:path w="740" h="100">
                  <a:moveTo>
                    <a:pt x="50" y="0"/>
                  </a:moveTo>
                  <a:lnTo>
                    <a:pt x="690" y="0"/>
                  </a:lnTo>
                  <a:cubicBezTo>
                    <a:pt x="718" y="0"/>
                    <a:pt x="740" y="23"/>
                    <a:pt x="740" y="50"/>
                  </a:cubicBezTo>
                  <a:cubicBezTo>
                    <a:pt x="740" y="78"/>
                    <a:pt x="718" y="100"/>
                    <a:pt x="690" y="100"/>
                  </a:cubicBezTo>
                  <a:lnTo>
                    <a:pt x="50" y="100"/>
                  </a:lnTo>
                  <a:cubicBezTo>
                    <a:pt x="23" y="100"/>
                    <a:pt x="0" y="78"/>
                    <a:pt x="0" y="50"/>
                  </a:cubicBezTo>
                  <a:cubicBezTo>
                    <a:pt x="0" y="23"/>
                    <a:pt x="23" y="0"/>
                    <a:pt x="50" y="0"/>
                  </a:cubicBezTo>
                  <a:close/>
                </a:path>
              </a:pathLst>
            </a:custGeom>
            <a:solidFill>
              <a:srgbClr val="4F81BD"/>
            </a:solidFill>
            <a:ln w="1588" cap="flat">
              <a:solidFill>
                <a:srgbClr val="4F81BD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7254082" y="3050471"/>
              <a:ext cx="333024" cy="20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33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INFN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6947693" y="3381455"/>
              <a:ext cx="242888" cy="2381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676" y="0"/>
                </a:cxn>
                <a:cxn ang="0">
                  <a:pos x="712" y="36"/>
                </a:cxn>
                <a:cxn ang="0">
                  <a:pos x="676" y="72"/>
                </a:cxn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</a:cxnLst>
              <a:rect l="0" t="0" r="r" b="b"/>
              <a:pathLst>
                <a:path w="712" h="72">
                  <a:moveTo>
                    <a:pt x="36" y="0"/>
                  </a:moveTo>
                  <a:lnTo>
                    <a:pt x="676" y="0"/>
                  </a:lnTo>
                  <a:cubicBezTo>
                    <a:pt x="696" y="0"/>
                    <a:pt x="712" y="17"/>
                    <a:pt x="712" y="36"/>
                  </a:cubicBezTo>
                  <a:cubicBezTo>
                    <a:pt x="712" y="56"/>
                    <a:pt x="696" y="72"/>
                    <a:pt x="676" y="72"/>
                  </a:cubicBezTo>
                  <a:lnTo>
                    <a:pt x="36" y="72"/>
                  </a:lnTo>
                  <a:cubicBezTo>
                    <a:pt x="17" y="72"/>
                    <a:pt x="0" y="56"/>
                    <a:pt x="0" y="36"/>
                  </a:cubicBezTo>
                  <a:cubicBezTo>
                    <a:pt x="0" y="17"/>
                    <a:pt x="17" y="0"/>
                    <a:pt x="36" y="0"/>
                  </a:cubicBezTo>
                  <a:close/>
                </a:path>
              </a:pathLst>
            </a:custGeom>
            <a:solidFill>
              <a:srgbClr val="9BBB59"/>
            </a:solidFill>
            <a:ln w="1588" cap="flat">
              <a:solidFill>
                <a:srgbClr val="9BBB59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7254082" y="3296533"/>
              <a:ext cx="319799" cy="20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33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CIEN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6954043" y="3635455"/>
              <a:ext cx="230188" cy="95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56" y="0"/>
                </a:cxn>
                <a:cxn ang="0">
                  <a:pos x="672" y="16"/>
                </a:cxn>
                <a:cxn ang="0">
                  <a:pos x="656" y="32"/>
                </a:cxn>
                <a:cxn ang="0">
                  <a:pos x="16" y="32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672" h="32">
                  <a:moveTo>
                    <a:pt x="16" y="0"/>
                  </a:moveTo>
                  <a:lnTo>
                    <a:pt x="656" y="0"/>
                  </a:lnTo>
                  <a:cubicBezTo>
                    <a:pt x="665" y="0"/>
                    <a:pt x="672" y="8"/>
                    <a:pt x="672" y="16"/>
                  </a:cubicBezTo>
                  <a:cubicBezTo>
                    <a:pt x="672" y="25"/>
                    <a:pt x="665" y="32"/>
                    <a:pt x="656" y="32"/>
                  </a:cubicBezTo>
                  <a:lnTo>
                    <a:pt x="16" y="32"/>
                  </a:lnTo>
                  <a:cubicBezTo>
                    <a:pt x="8" y="32"/>
                    <a:pt x="0" y="25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8064A2"/>
            </a:solidFill>
            <a:ln w="1588" cap="flat">
              <a:solidFill>
                <a:srgbClr val="8064A2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7254082" y="3544183"/>
              <a:ext cx="336631" cy="20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33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JNPR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6954043" y="3881517"/>
              <a:ext cx="230188" cy="111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56" y="0"/>
                </a:cxn>
                <a:cxn ang="0">
                  <a:pos x="672" y="16"/>
                </a:cxn>
                <a:cxn ang="0">
                  <a:pos x="656" y="32"/>
                </a:cxn>
                <a:cxn ang="0">
                  <a:pos x="16" y="32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672" h="32">
                  <a:moveTo>
                    <a:pt x="16" y="0"/>
                  </a:moveTo>
                  <a:lnTo>
                    <a:pt x="656" y="0"/>
                  </a:lnTo>
                  <a:cubicBezTo>
                    <a:pt x="665" y="0"/>
                    <a:pt x="672" y="8"/>
                    <a:pt x="672" y="16"/>
                  </a:cubicBezTo>
                  <a:cubicBezTo>
                    <a:pt x="672" y="25"/>
                    <a:pt x="665" y="32"/>
                    <a:pt x="656" y="32"/>
                  </a:cubicBezTo>
                  <a:lnTo>
                    <a:pt x="16" y="32"/>
                  </a:lnTo>
                  <a:cubicBezTo>
                    <a:pt x="8" y="32"/>
                    <a:pt x="0" y="25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4BACC6"/>
            </a:solidFill>
            <a:ln w="1588" cap="flat">
              <a:solidFill>
                <a:srgbClr val="4BACC6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7254082" y="3791833"/>
              <a:ext cx="364042" cy="20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33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CSCO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6954043" y="4129167"/>
              <a:ext cx="230188" cy="111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56" y="0"/>
                </a:cxn>
                <a:cxn ang="0">
                  <a:pos x="672" y="16"/>
                </a:cxn>
                <a:cxn ang="0">
                  <a:pos x="656" y="32"/>
                </a:cxn>
                <a:cxn ang="0">
                  <a:pos x="16" y="32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672" h="32">
                  <a:moveTo>
                    <a:pt x="16" y="0"/>
                  </a:moveTo>
                  <a:lnTo>
                    <a:pt x="656" y="0"/>
                  </a:lnTo>
                  <a:cubicBezTo>
                    <a:pt x="665" y="0"/>
                    <a:pt x="672" y="8"/>
                    <a:pt x="672" y="16"/>
                  </a:cubicBezTo>
                  <a:cubicBezTo>
                    <a:pt x="672" y="25"/>
                    <a:pt x="665" y="32"/>
                    <a:pt x="656" y="32"/>
                  </a:cubicBezTo>
                  <a:lnTo>
                    <a:pt x="16" y="32"/>
                  </a:lnTo>
                  <a:cubicBezTo>
                    <a:pt x="8" y="32"/>
                    <a:pt x="0" y="25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C00000"/>
            </a:solidFill>
            <a:ln w="1588" cap="flat">
              <a:solidFill>
                <a:srgbClr val="C00000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7254082" y="4039483"/>
              <a:ext cx="291378" cy="20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33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ADV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4"/>
          <p:cNvGrpSpPr/>
          <p:nvPr/>
        </p:nvGrpSpPr>
        <p:grpSpPr>
          <a:xfrm>
            <a:off x="8503487" y="2689047"/>
            <a:ext cx="1759293" cy="1148008"/>
            <a:chOff x="7805598" y="1243666"/>
            <a:chExt cx="1419829" cy="827378"/>
          </a:xfrm>
        </p:grpSpPr>
        <p:sp>
          <p:nvSpPr>
            <p:cNvPr id="16" name=":"/>
            <p:cNvSpPr/>
            <p:nvPr/>
          </p:nvSpPr>
          <p:spPr>
            <a:xfrm>
              <a:off x="8122385" y="1243666"/>
              <a:ext cx="1103042" cy="82737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21920" tIns="97536" rIns="121920" bIns="109728" rtlCol="0">
              <a:spAutoFit/>
            </a:bodyPr>
            <a:lstStyle/>
            <a:p>
              <a:pPr algn="ctr">
                <a:lnSpc>
                  <a:spcPct val="88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733" b="1" dirty="0">
                  <a:solidFill>
                    <a:prstClr val="white"/>
                  </a:solidFill>
                </a:rPr>
                <a:t>2x faster growth than closest competitors</a:t>
              </a:r>
            </a:p>
          </p:txBody>
        </p:sp>
        <p:sp>
          <p:nvSpPr>
            <p:cNvPr id="17" name="Freeform 16"/>
            <p:cNvSpPr/>
            <p:nvPr/>
          </p:nvSpPr>
          <p:spPr>
            <a:xfrm rot="10800000" flipH="1" flipV="1">
              <a:off x="7805598" y="1322798"/>
              <a:ext cx="359964" cy="260380"/>
            </a:xfrm>
            <a:custGeom>
              <a:avLst/>
              <a:gdLst>
                <a:gd name="connsiteX0" fmla="*/ 203200 w 254000"/>
                <a:gd name="connsiteY0" fmla="*/ 0 h 162560"/>
                <a:gd name="connsiteX1" fmla="*/ 0 w 254000"/>
                <a:gd name="connsiteY1" fmla="*/ 162560 h 162560"/>
                <a:gd name="connsiteX2" fmla="*/ 254000 w 254000"/>
                <a:gd name="connsiteY2" fmla="*/ 116840 h 162560"/>
                <a:gd name="connsiteX0" fmla="*/ 243840 w 254000"/>
                <a:gd name="connsiteY0" fmla="*/ 0 h 198120"/>
                <a:gd name="connsiteX1" fmla="*/ 0 w 254000"/>
                <a:gd name="connsiteY1" fmla="*/ 198120 h 198120"/>
                <a:gd name="connsiteX2" fmla="*/ 254000 w 254000"/>
                <a:gd name="connsiteY2" fmla="*/ 152400 h 198120"/>
                <a:gd name="connsiteX0" fmla="*/ 243840 w 259080"/>
                <a:gd name="connsiteY0" fmla="*/ 0 h 198120"/>
                <a:gd name="connsiteX1" fmla="*/ 0 w 259080"/>
                <a:gd name="connsiteY1" fmla="*/ 198120 h 198120"/>
                <a:gd name="connsiteX2" fmla="*/ 259080 w 259080"/>
                <a:gd name="connsiteY2" fmla="*/ 182880 h 198120"/>
                <a:gd name="connsiteX0" fmla="*/ 243840 w 259080"/>
                <a:gd name="connsiteY0" fmla="*/ 0 h 198120"/>
                <a:gd name="connsiteX1" fmla="*/ 0 w 259080"/>
                <a:gd name="connsiteY1" fmla="*/ 198120 h 198120"/>
                <a:gd name="connsiteX2" fmla="*/ 259080 w 259080"/>
                <a:gd name="connsiteY2" fmla="*/ 159015 h 198120"/>
                <a:gd name="connsiteX0" fmla="*/ 174150 w 189390"/>
                <a:gd name="connsiteY0" fmla="*/ 0 h 159015"/>
                <a:gd name="connsiteX1" fmla="*/ 0 w 189390"/>
                <a:gd name="connsiteY1" fmla="*/ 13683 h 159015"/>
                <a:gd name="connsiteX2" fmla="*/ 189390 w 189390"/>
                <a:gd name="connsiteY2" fmla="*/ 159015 h 159015"/>
                <a:gd name="connsiteX0" fmla="*/ 142472 w 157712"/>
                <a:gd name="connsiteY0" fmla="*/ 45002 h 204017"/>
                <a:gd name="connsiteX1" fmla="*/ 0 w 157712"/>
                <a:gd name="connsiteY1" fmla="*/ 0 h 204017"/>
                <a:gd name="connsiteX2" fmla="*/ 157712 w 157712"/>
                <a:gd name="connsiteY2" fmla="*/ 204017 h 204017"/>
                <a:gd name="connsiteX0" fmla="*/ 96012 w 111252"/>
                <a:gd name="connsiteY0" fmla="*/ 19852 h 178867"/>
                <a:gd name="connsiteX1" fmla="*/ 0 w 111252"/>
                <a:gd name="connsiteY1" fmla="*/ 0 h 178867"/>
                <a:gd name="connsiteX2" fmla="*/ 111252 w 111252"/>
                <a:gd name="connsiteY2" fmla="*/ 178867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52" h="178867">
                  <a:moveTo>
                    <a:pt x="96012" y="19852"/>
                  </a:moveTo>
                  <a:lnTo>
                    <a:pt x="0" y="0"/>
                  </a:lnTo>
                  <a:lnTo>
                    <a:pt x="111252" y="178867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2A313D"/>
                </a:solidFill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80" dirty="0"/>
              <a:t>Solid Industry Adoption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8721675" y="1126212"/>
            <a:ext cx="3206165" cy="1288066"/>
            <a:chOff x="6541256" y="844659"/>
            <a:chExt cx="2404624" cy="966049"/>
          </a:xfrm>
        </p:grpSpPr>
        <p:sp>
          <p:nvSpPr>
            <p:cNvPr id="80" name="Freeform 79"/>
            <p:cNvSpPr/>
            <p:nvPr/>
          </p:nvSpPr>
          <p:spPr>
            <a:xfrm rot="16200000" flipH="1" flipV="1">
              <a:off x="6677914" y="1112877"/>
              <a:ext cx="561173" cy="834489"/>
            </a:xfrm>
            <a:custGeom>
              <a:avLst/>
              <a:gdLst>
                <a:gd name="connsiteX0" fmla="*/ 0 w 1012372"/>
                <a:gd name="connsiteY0" fmla="*/ 0 h 631372"/>
                <a:gd name="connsiteX1" fmla="*/ 838200 w 1012372"/>
                <a:gd name="connsiteY1" fmla="*/ 141515 h 631372"/>
                <a:gd name="connsiteX2" fmla="*/ 1012372 w 1012372"/>
                <a:gd name="connsiteY2" fmla="*/ 631372 h 631372"/>
                <a:gd name="connsiteX0" fmla="*/ 0 w 1012372"/>
                <a:gd name="connsiteY0" fmla="*/ 0 h 631372"/>
                <a:gd name="connsiteX1" fmla="*/ 1012372 w 1012372"/>
                <a:gd name="connsiteY1" fmla="*/ 0 h 631372"/>
                <a:gd name="connsiteX2" fmla="*/ 1012372 w 1012372"/>
                <a:gd name="connsiteY2" fmla="*/ 631372 h 63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372" h="631372">
                  <a:moveTo>
                    <a:pt x="0" y="0"/>
                  </a:moveTo>
                  <a:lnTo>
                    <a:pt x="1012372" y="0"/>
                  </a:lnTo>
                  <a:lnTo>
                    <a:pt x="1012372" y="631372"/>
                  </a:lnTo>
                </a:path>
              </a:pathLst>
            </a:custGeom>
            <a:ln w="28575">
              <a:solidFill>
                <a:schemeClr val="accent5">
                  <a:lumMod val="75000"/>
                  <a:alpha val="77000"/>
                </a:schemeClr>
              </a:solidFill>
              <a:headEnd type="none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133" dirty="0">
                <a:solidFill>
                  <a:srgbClr val="2A313D"/>
                </a:solidFill>
              </a:endParaRPr>
            </a:p>
          </p:txBody>
        </p:sp>
        <p:sp>
          <p:nvSpPr>
            <p:cNvPr id="74" name=":"/>
            <p:cNvSpPr txBox="1"/>
            <p:nvPr/>
          </p:nvSpPr>
          <p:spPr>
            <a:xfrm>
              <a:off x="6705600" y="844659"/>
              <a:ext cx="2240280" cy="80329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21920" tIns="85344" rIns="97536" bIns="97536" rtlCol="0">
              <a:spAutoFit/>
            </a:bodyPr>
            <a:lstStyle/>
            <a:p>
              <a:pPr>
                <a:lnSpc>
                  <a:spcPct val="90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b="1" dirty="0">
                  <a:solidFill>
                    <a:prstClr val="white"/>
                  </a:solidFill>
                </a:rPr>
                <a:t>XT-3300, XT-3600 Meshponders, upgrade XTC-10 and XTC-4, </a:t>
              </a:r>
              <a:br>
                <a:rPr lang="en-US" sz="1600" b="1" dirty="0">
                  <a:solidFill>
                    <a:prstClr val="white"/>
                  </a:solidFill>
                </a:rPr>
              </a:br>
              <a:r>
                <a:rPr lang="en-US" sz="1600" b="1" dirty="0">
                  <a:solidFill>
                    <a:prstClr val="white"/>
                  </a:solidFill>
                </a:rPr>
                <a:t>MTC-6 FlexILS chassis and </a:t>
              </a:r>
              <a:br>
                <a:rPr lang="en-US" sz="1600" b="1" dirty="0">
                  <a:solidFill>
                    <a:prstClr val="white"/>
                  </a:solidFill>
                </a:rPr>
              </a:br>
              <a:r>
                <a:rPr lang="en-US" sz="1600" b="1" dirty="0">
                  <a:solidFill>
                    <a:prstClr val="white"/>
                  </a:solidFill>
                </a:rPr>
                <a:t>20-port FlexROADM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028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399" y="1"/>
            <a:ext cx="11447204" cy="1024871"/>
          </a:xfrm>
        </p:spPr>
        <p:txBody>
          <a:bodyPr lIns="121920" tIns="30468" rIns="60936" bIns="30468" anchor="ctr"/>
          <a:lstStyle/>
          <a:p>
            <a:r>
              <a:rPr lang="en-US" spc="-80" dirty="0"/>
              <a:t>Infinera Unified End-to-End Portfolio</a:t>
            </a:r>
            <a:endParaRPr lang="en-US" dirty="0"/>
          </a:p>
        </p:txBody>
      </p:sp>
      <p:grpSp>
        <p:nvGrpSpPr>
          <p:cNvPr id="3" name="Group 70"/>
          <p:cNvGrpSpPr/>
          <p:nvPr/>
        </p:nvGrpSpPr>
        <p:grpSpPr>
          <a:xfrm>
            <a:off x="492928" y="1235044"/>
            <a:ext cx="11206143" cy="4946352"/>
            <a:chOff x="492928" y="1235044"/>
            <a:chExt cx="11206143" cy="4946352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>
              <a:lum bright="5000"/>
            </a:blip>
            <a:stretch>
              <a:fillRect/>
            </a:stretch>
          </p:blipFill>
          <p:spPr>
            <a:xfrm>
              <a:off x="492928" y="1530686"/>
              <a:ext cx="11206143" cy="4336408"/>
            </a:xfrm>
            <a:prstGeom prst="rect">
              <a:avLst/>
            </a:prstGeom>
            <a:effectLst>
              <a:innerShdw blurRad="1130300" dist="508000" dir="16200000">
                <a:prstClr val="black">
                  <a:alpha val="16000"/>
                </a:prstClr>
              </a:innerShdw>
            </a:effectLst>
          </p:spPr>
        </p:pic>
        <p:pic>
          <p:nvPicPr>
            <p:cNvPr id="85" name="Picture 84" descr="XTC-1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" t="1242" r="3501" b="1998"/>
            <a:stretch>
              <a:fillRect/>
            </a:stretch>
          </p:blipFill>
          <p:spPr>
            <a:xfrm>
              <a:off x="10656739" y="2095500"/>
              <a:ext cx="564381" cy="1870142"/>
            </a:xfrm>
            <a:prstGeom prst="rect">
              <a:avLst/>
            </a:prstGeom>
            <a:effectLst/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3" t="3401" r="11001" b="2124"/>
            <a:stretch>
              <a:fillRect/>
            </a:stretch>
          </p:blipFill>
          <p:spPr>
            <a:xfrm>
              <a:off x="9688110" y="2859276"/>
              <a:ext cx="566619" cy="1119802"/>
            </a:xfrm>
            <a:prstGeom prst="rect">
              <a:avLst/>
            </a:prstGeom>
            <a:effectLst/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8" t="3447" r="5101" b="2722"/>
            <a:stretch>
              <a:fillRect/>
            </a:stretch>
          </p:blipFill>
          <p:spPr>
            <a:xfrm>
              <a:off x="8718361" y="3190736"/>
              <a:ext cx="584538" cy="790581"/>
            </a:xfrm>
            <a:prstGeom prst="rect">
              <a:avLst/>
            </a:prstGeom>
            <a:effectLst/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7" t="12127" r="15850" b="11916"/>
            <a:stretch>
              <a:fillRect/>
            </a:stretch>
          </p:blipFill>
          <p:spPr>
            <a:xfrm>
              <a:off x="7750852" y="3358465"/>
              <a:ext cx="564381" cy="622610"/>
            </a:xfrm>
            <a:prstGeom prst="rect">
              <a:avLst/>
            </a:prstGeom>
            <a:effectLst/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5941" y="3325783"/>
              <a:ext cx="628973" cy="668808"/>
            </a:xfrm>
            <a:prstGeom prst="rect">
              <a:avLst/>
            </a:prstGeom>
            <a:effectLst/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175" y="3712542"/>
              <a:ext cx="819154" cy="323689"/>
            </a:xfrm>
            <a:prstGeom prst="rect">
              <a:avLst/>
            </a:prstGeom>
            <a:effectLst/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730" y="3851548"/>
              <a:ext cx="812990" cy="194344"/>
            </a:xfrm>
            <a:prstGeom prst="rect">
              <a:avLst/>
            </a:prstGeom>
            <a:effectLst/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677" y="3819489"/>
              <a:ext cx="452902" cy="184762"/>
            </a:xfrm>
            <a:prstGeom prst="rect">
              <a:avLst/>
            </a:prstGeom>
            <a:effectLst/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951" y="3816498"/>
              <a:ext cx="391566" cy="177399"/>
            </a:xfrm>
            <a:prstGeom prst="rect">
              <a:avLst/>
            </a:prstGeom>
            <a:effectLst/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894" y="2676999"/>
              <a:ext cx="464092" cy="445973"/>
            </a:xfrm>
            <a:prstGeom prst="rect">
              <a:avLst/>
            </a:prstGeom>
            <a:effectLst/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074" y="2818964"/>
              <a:ext cx="737951" cy="254702"/>
            </a:xfrm>
            <a:prstGeom prst="rect">
              <a:avLst/>
            </a:prstGeom>
            <a:effectLst/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8070" y="4623998"/>
              <a:ext cx="847903" cy="476709"/>
            </a:xfrm>
            <a:prstGeom prst="rect">
              <a:avLst/>
            </a:prstGeom>
            <a:effectLst/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500" y="4779115"/>
              <a:ext cx="759134" cy="255920"/>
            </a:xfrm>
            <a:prstGeom prst="rect">
              <a:avLst/>
            </a:prstGeom>
            <a:effectLst/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504" y="4812266"/>
              <a:ext cx="814233" cy="237484"/>
            </a:xfrm>
            <a:prstGeom prst="rect">
              <a:avLst/>
            </a:prstGeom>
            <a:effectLst/>
          </p:spPr>
        </p:pic>
        <p:pic>
          <p:nvPicPr>
            <p:cNvPr id="99" name="Picture 98" descr="Cloud Express Top_Grid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411" y="4797863"/>
              <a:ext cx="756500" cy="230733"/>
            </a:xfrm>
            <a:prstGeom prst="rect">
              <a:avLst/>
            </a:prstGeom>
            <a:effectLst/>
          </p:spPr>
        </p:pic>
        <p:sp>
          <p:nvSpPr>
            <p:cNvPr id="100" name="Rounded Rectangle 99"/>
            <p:cNvSpPr/>
            <p:nvPr/>
          </p:nvSpPr>
          <p:spPr>
            <a:xfrm>
              <a:off x="2559115" y="4055200"/>
              <a:ext cx="4730572" cy="222527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US" sz="1333" b="1" dirty="0" err="1">
                  <a:solidFill>
                    <a:srgbClr val="FFFFFF"/>
                  </a:solidFill>
                </a:rPr>
                <a:t>XTM</a:t>
              </a:r>
              <a:r>
                <a:rPr lang="en-US" sz="1333" b="1" dirty="0">
                  <a:solidFill>
                    <a:srgbClr val="FFFFFF"/>
                  </a:solidFill>
                </a:rPr>
                <a:t> Series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339324" y="4055200"/>
              <a:ext cx="3995341" cy="222527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93000"/>
                </a:lnSpc>
              </a:pPr>
              <a:r>
                <a:rPr lang="en-US" sz="1333" b="1">
                  <a:solidFill>
                    <a:srgbClr val="FFFFFF"/>
                  </a:solidFill>
                </a:rPr>
                <a:t>DTN-X Family: XTC Series</a:t>
              </a: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418739" y="5083254"/>
              <a:ext cx="2978673" cy="222527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US" sz="1333" b="1">
                  <a:solidFill>
                    <a:srgbClr val="FFFFFF"/>
                  </a:solidFill>
                </a:rPr>
                <a:t>Cloud Xpress Family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6460122" y="5083254"/>
              <a:ext cx="4497128" cy="222527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US" sz="1333" b="1">
                  <a:solidFill>
                    <a:srgbClr val="FFFFFF"/>
                  </a:solidFill>
                </a:rPr>
                <a:t>  DTN-X Family: XT /S Series </a:t>
              </a:r>
              <a:endParaRPr lang="en-US" sz="1333" b="1" dirty="0">
                <a:solidFill>
                  <a:srgbClr val="FFFFFF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2577628" y="3145822"/>
              <a:ext cx="1338673" cy="193502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US" sz="1200" b="1">
                  <a:solidFill>
                    <a:srgbClr val="FFFFFF"/>
                  </a:solidFill>
                </a:rPr>
                <a:t> XTG Series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0677638" y="1883797"/>
              <a:ext cx="522582" cy="209288"/>
            </a:xfrm>
            <a:prstGeom prst="rect">
              <a:avLst/>
            </a:prstGeom>
            <a:noFill/>
          </p:spPr>
          <p:txBody>
            <a:bodyPr wrap="squar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XTC-10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9751938" y="2650031"/>
              <a:ext cx="438963" cy="209288"/>
            </a:xfrm>
            <a:prstGeom prst="rect">
              <a:avLst/>
            </a:prstGeom>
            <a:noFill/>
          </p:spPr>
          <p:txBody>
            <a:bodyPr wrap="squar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XTC-4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764930" y="2982486"/>
              <a:ext cx="491398" cy="209288"/>
            </a:xfrm>
            <a:prstGeom prst="rect">
              <a:avLst/>
            </a:prstGeom>
            <a:noFill/>
          </p:spPr>
          <p:txBody>
            <a:bodyPr wrap="squar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XTC-2E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836097" y="3156163"/>
              <a:ext cx="393890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XTC-2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531046" y="3161691"/>
              <a:ext cx="618759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TM-3000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593301" y="3532085"/>
              <a:ext cx="533800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TM-301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484815" y="3669961"/>
              <a:ext cx="533800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TM-102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617850" y="3625486"/>
              <a:ext cx="296556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EDU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815205" y="3608201"/>
              <a:ext cx="261290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NID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073893" y="4609461"/>
              <a:ext cx="179536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CX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223058" y="4654660"/>
              <a:ext cx="302968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CX 2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920710" y="4596364"/>
              <a:ext cx="479298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XT-500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227364" y="4660139"/>
              <a:ext cx="705193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XT/S-3300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546184" y="4481430"/>
              <a:ext cx="705193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XT/S-3600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639775" y="5406437"/>
              <a:ext cx="2791293" cy="325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 INTERCONNECT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815828" y="1682646"/>
              <a:ext cx="2791293" cy="325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LONG-HAUL</a:t>
              </a:r>
              <a:r>
                <a:rPr lang="en-US" sz="105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  <a:r>
                <a:rPr lang="en-US" sz="105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SUBSEA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083547" y="1686849"/>
              <a:ext cx="1102530" cy="325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METRO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198617" y="2071486"/>
              <a:ext cx="622286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i="1" spc="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ACCESS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810686" y="2082301"/>
              <a:ext cx="1251561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i="1" spc="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AGGREGATION</a:t>
              </a:r>
              <a:endParaRPr lang="en-US" sz="1500" b="1" i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220907" y="2078577"/>
              <a:ext cx="878638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i="1" spc="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REGIONAL</a:t>
              </a:r>
              <a:endParaRPr lang="en-US" sz="1500" b="1" i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9407442" y="2078577"/>
              <a:ext cx="454996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i="1" spc="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CORE</a:t>
              </a:r>
              <a:endParaRPr lang="en-US" sz="1500" b="1" i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" name="Group 69"/>
            <p:cNvGrpSpPr/>
            <p:nvPr/>
          </p:nvGrpSpPr>
          <p:grpSpPr>
            <a:xfrm>
              <a:off x="2216290" y="1235044"/>
              <a:ext cx="9460090" cy="246221"/>
              <a:chOff x="2429259" y="1292794"/>
              <a:chExt cx="8940798" cy="232705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flipH="1">
                <a:off x="2429259" y="1415535"/>
                <a:ext cx="8940798" cy="0"/>
              </a:xfrm>
              <a:prstGeom prst="straightConnector1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50"/>
              <p:cNvSpPr txBox="1"/>
              <p:nvPr/>
            </p:nvSpPr>
            <p:spPr>
              <a:xfrm>
                <a:off x="5057982" y="1292794"/>
                <a:ext cx="3683352" cy="2327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45720" tIns="0" rIns="4572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rgbClr val="767171"/>
                    </a:solidFill>
                  </a:rPr>
                  <a:t>INFINERA XCEED SOFTWARE SUITE AND DNA</a:t>
                </a:r>
              </a:p>
            </p:txBody>
          </p:sp>
        </p:grp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64" y="1736959"/>
              <a:ext cx="702474" cy="323240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88" y="2590179"/>
              <a:ext cx="1187365" cy="21058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64" y="3262979"/>
              <a:ext cx="841099" cy="279520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228" y="4070035"/>
              <a:ext cx="648523" cy="470498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87" y="5048507"/>
              <a:ext cx="459736" cy="412718"/>
            </a:xfrm>
            <a:prstGeom prst="rect">
              <a:avLst/>
            </a:prstGeom>
          </p:spPr>
        </p:pic>
        <p:sp>
          <p:nvSpPr>
            <p:cNvPr id="132" name="TextBox 69"/>
            <p:cNvSpPr txBox="1"/>
            <p:nvPr/>
          </p:nvSpPr>
          <p:spPr>
            <a:xfrm>
              <a:off x="846577" y="2077631"/>
              <a:ext cx="1145057" cy="352654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Mobile</a:t>
              </a:r>
            </a:p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Front/Backhaul</a:t>
              </a:r>
            </a:p>
          </p:txBody>
        </p:sp>
        <p:sp>
          <p:nvSpPr>
            <p:cNvPr id="133" name="TextBox 70"/>
            <p:cNvSpPr txBox="1"/>
            <p:nvPr/>
          </p:nvSpPr>
          <p:spPr>
            <a:xfrm>
              <a:off x="846577" y="2836384"/>
              <a:ext cx="1145057" cy="195867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>
                  <a:solidFill>
                    <a:srgbClr val="5F5F5F"/>
                  </a:solidFill>
                </a:rPr>
                <a:t>Triple Play</a:t>
              </a:r>
              <a:endParaRPr lang="en-US" sz="1133" b="1" dirty="0">
                <a:solidFill>
                  <a:srgbClr val="5F5F5F"/>
                </a:solidFill>
              </a:endParaRPr>
            </a:p>
          </p:txBody>
        </p:sp>
        <p:sp>
          <p:nvSpPr>
            <p:cNvPr id="134" name="TextBox 71"/>
            <p:cNvSpPr txBox="1"/>
            <p:nvPr/>
          </p:nvSpPr>
          <p:spPr>
            <a:xfrm>
              <a:off x="846577" y="3556066"/>
              <a:ext cx="1145057" cy="352654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Cable </a:t>
              </a:r>
            </a:p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Broadband</a:t>
              </a:r>
            </a:p>
          </p:txBody>
        </p:sp>
        <p:sp>
          <p:nvSpPr>
            <p:cNvPr id="135" name="TextBox 72"/>
            <p:cNvSpPr txBox="1"/>
            <p:nvPr/>
          </p:nvSpPr>
          <p:spPr>
            <a:xfrm>
              <a:off x="846577" y="4558667"/>
              <a:ext cx="1145057" cy="352654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>
                  <a:solidFill>
                    <a:srgbClr val="5F5F5F"/>
                  </a:solidFill>
                </a:rPr>
                <a:t>Business </a:t>
              </a:r>
            </a:p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Ethernet</a:t>
              </a:r>
            </a:p>
          </p:txBody>
        </p:sp>
        <p:sp>
          <p:nvSpPr>
            <p:cNvPr id="136" name="TextBox 73"/>
            <p:cNvSpPr txBox="1"/>
            <p:nvPr/>
          </p:nvSpPr>
          <p:spPr>
            <a:xfrm>
              <a:off x="846577" y="5477715"/>
              <a:ext cx="1145057" cy="195867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>
                  <a:solidFill>
                    <a:srgbClr val="5F5F5F"/>
                  </a:solidFill>
                </a:rPr>
                <a:t>Data Center</a:t>
              </a:r>
              <a:endParaRPr lang="en-US" sz="1133" b="1" dirty="0">
                <a:solidFill>
                  <a:srgbClr val="5F5F5F"/>
                </a:solidFill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0326" y="4815772"/>
              <a:ext cx="973347" cy="248247"/>
            </a:xfrm>
            <a:prstGeom prst="rect">
              <a:avLst/>
            </a:prstGeom>
          </p:spPr>
        </p:pic>
        <p:grpSp>
          <p:nvGrpSpPr>
            <p:cNvPr id="5" name="Group 70"/>
            <p:cNvGrpSpPr/>
            <p:nvPr/>
          </p:nvGrpSpPr>
          <p:grpSpPr>
            <a:xfrm>
              <a:off x="2216290" y="5935175"/>
              <a:ext cx="9460090" cy="246221"/>
              <a:chOff x="2429259" y="1292794"/>
              <a:chExt cx="8940798" cy="232705"/>
            </a:xfrm>
          </p:grpSpPr>
          <p:cxnSp>
            <p:nvCxnSpPr>
              <p:cNvPr id="139" name="Straight Arrow Connector 138"/>
              <p:cNvCxnSpPr/>
              <p:nvPr/>
            </p:nvCxnSpPr>
            <p:spPr>
              <a:xfrm flipH="1">
                <a:off x="2429259" y="1407533"/>
                <a:ext cx="8940798" cy="0"/>
              </a:xfrm>
              <a:prstGeom prst="straightConnector1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5080102" y="1292794"/>
                <a:ext cx="3639114" cy="2327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45720" tIns="0" rIns="4572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rgbClr val="767171"/>
                    </a:solidFill>
                  </a:rPr>
                  <a:t>INFINERA </a:t>
                </a:r>
                <a:r>
                  <a:rPr lang="en-US" sz="1600" b="1" dirty="0">
                    <a:solidFill>
                      <a:srgbClr val="767171"/>
                    </a:solidFill>
                  </a:rPr>
                  <a:t>OPEN FLEXIBLE GRID LINE SYSTEM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26009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59819"/>
            <a:ext cx="11785600" cy="932372"/>
          </a:xfrm>
        </p:spPr>
        <p:txBody>
          <a:bodyPr>
            <a:normAutofit/>
          </a:bodyPr>
          <a:lstStyle/>
          <a:p>
            <a:r>
              <a:rPr lang="en-US" dirty="0"/>
              <a:t>Fully Addressing the Optical Transport Market 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074850" y="1239221"/>
            <a:ext cx="10042300" cy="4651340"/>
            <a:chOff x="657060" y="896452"/>
            <a:chExt cx="7253801" cy="3359778"/>
          </a:xfrm>
        </p:grpSpPr>
        <p:sp>
          <p:nvSpPr>
            <p:cNvPr id="44" name="Rectangle 43"/>
            <p:cNvSpPr/>
            <p:nvPr/>
          </p:nvSpPr>
          <p:spPr>
            <a:xfrm>
              <a:off x="5205073" y="896452"/>
              <a:ext cx="1601592" cy="2533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33" b="1" i="0" u="none" strike="noStrike" kern="1200" cap="none" spc="0" normalizeH="0" baseline="0" noProof="0" dirty="0">
                  <a:ln>
                    <a:noFill/>
                  </a:ln>
                  <a:solidFill>
                    <a:srgbClr val="2A313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Infinera Position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657060" y="1140227"/>
              <a:ext cx="7253801" cy="927340"/>
              <a:chOff x="657060" y="1063227"/>
              <a:chExt cx="7253801" cy="92734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100876" y="1115417"/>
                <a:ext cx="3809985" cy="8229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73152" rIns="0" bIns="9753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#1 Worldwide Long-haul 100G </a:t>
                </a:r>
              </a:p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Market Share Excluding </a:t>
                </a:r>
              </a:p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China (2012-2016)</a:t>
                </a:r>
              </a:p>
            </p:txBody>
          </p:sp>
          <p:sp>
            <p:nvSpPr>
              <p:cNvPr id="197" name=":"/>
              <p:cNvSpPr/>
              <p:nvPr/>
            </p:nvSpPr>
            <p:spPr>
              <a:xfrm>
                <a:off x="2373324" y="1115417"/>
                <a:ext cx="1910636" cy="8229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60960" rIns="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Long-haul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100G</a:t>
                </a:r>
              </a:p>
            </p:txBody>
          </p:sp>
          <p:sp>
            <p:nvSpPr>
              <p:cNvPr id="67" name=":"/>
              <p:cNvSpPr/>
              <p:nvPr/>
            </p:nvSpPr>
            <p:spPr>
              <a:xfrm>
                <a:off x="657060" y="1063227"/>
                <a:ext cx="1782079" cy="927340"/>
              </a:xfrm>
              <a:prstGeom prst="roundRect">
                <a:avLst>
                  <a:gd name="adj" fmla="val 11178"/>
                </a:avLst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1014326" y="1213392"/>
                <a:ext cx="1067547" cy="637031"/>
                <a:chOff x="4783738" y="1152076"/>
                <a:chExt cx="1157916" cy="690956"/>
              </a:xfrm>
            </p:grpSpPr>
            <p:sp>
              <p:nvSpPr>
                <p:cNvPr id="70" name="Rounded Rectangle 69"/>
                <p:cNvSpPr/>
                <p:nvPr/>
              </p:nvSpPr>
              <p:spPr>
                <a:xfrm>
                  <a:off x="4888875" y="1309007"/>
                  <a:ext cx="976385" cy="390553"/>
                </a:xfrm>
                <a:prstGeom prst="roundRect">
                  <a:avLst>
                    <a:gd name="adj" fmla="val 17933"/>
                  </a:avLst>
                </a:prstGeom>
                <a:noFill/>
                <a:ln w="44450" cmpd="sng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60242" y="1341553"/>
                  <a:ext cx="238672" cy="325462"/>
                </a:xfrm>
                <a:prstGeom prst="line">
                  <a:avLst/>
                </a:prstGeom>
                <a:noFill/>
                <a:ln w="44450" cmpd="sng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5333072" y="1319856"/>
                  <a:ext cx="304740" cy="379704"/>
                </a:xfrm>
                <a:prstGeom prst="line">
                  <a:avLst/>
                </a:prstGeom>
                <a:noFill/>
                <a:ln w="44450" cmpd="sng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3" name="AutoShape 1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192139" y="1535799"/>
                  <a:ext cx="304716" cy="2854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74" name="Picture 73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5652" y="1152076"/>
                  <a:ext cx="296938" cy="277572"/>
                </a:xfrm>
                <a:prstGeom prst="rect">
                  <a:avLst/>
                </a:prstGeom>
              </p:spPr>
            </p:pic>
            <p:pic>
              <p:nvPicPr>
                <p:cNvPr id="75" name="Picture 74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6141" y="1152076"/>
                  <a:ext cx="296938" cy="277572"/>
                </a:xfrm>
                <a:prstGeom prst="rect">
                  <a:avLst/>
                </a:prstGeom>
              </p:spPr>
            </p:pic>
            <p:pic>
              <p:nvPicPr>
                <p:cNvPr id="76" name="Picture 75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4716" y="1565460"/>
                  <a:ext cx="296938" cy="277572"/>
                </a:xfrm>
                <a:prstGeom prst="rect">
                  <a:avLst/>
                </a:prstGeom>
              </p:spPr>
            </p:pic>
            <p:pic>
              <p:nvPicPr>
                <p:cNvPr id="77" name="Picture 76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4226" y="1565460"/>
                  <a:ext cx="296938" cy="277572"/>
                </a:xfrm>
                <a:prstGeom prst="rect">
                  <a:avLst/>
                </a:prstGeom>
              </p:spPr>
            </p:pic>
            <p:pic>
              <p:nvPicPr>
                <p:cNvPr id="78" name="Picture 77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3738" y="1565460"/>
                  <a:ext cx="296938" cy="27757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1" name="Group 80"/>
            <p:cNvGrpSpPr/>
            <p:nvPr/>
          </p:nvGrpSpPr>
          <p:grpSpPr>
            <a:xfrm>
              <a:off x="657060" y="2234559"/>
              <a:ext cx="7253801" cy="927340"/>
              <a:chOff x="657060" y="2196058"/>
              <a:chExt cx="7253801" cy="92734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100876" y="2248248"/>
                <a:ext cx="3809985" cy="8229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73152" rIns="0" bIns="9753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#1 Worldwide Purpose-Built</a:t>
                </a:r>
                <a:b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DCI Market Share (2016)</a:t>
                </a:r>
              </a:p>
            </p:txBody>
          </p:sp>
          <p:sp>
            <p:nvSpPr>
              <p:cNvPr id="219" name="Rounded Rectangle 14"/>
              <p:cNvSpPr/>
              <p:nvPr/>
            </p:nvSpPr>
            <p:spPr>
              <a:xfrm>
                <a:off x="2373324" y="2248248"/>
                <a:ext cx="1910636" cy="8229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60960" rIns="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Data Center Interconnect</a:t>
                </a:r>
              </a:p>
            </p:txBody>
          </p:sp>
          <p:sp>
            <p:nvSpPr>
              <p:cNvPr id="60" name="Rounded Rectangle 14"/>
              <p:cNvSpPr/>
              <p:nvPr/>
            </p:nvSpPr>
            <p:spPr>
              <a:xfrm>
                <a:off x="657060" y="2196058"/>
                <a:ext cx="1782079" cy="927340"/>
              </a:xfrm>
              <a:prstGeom prst="roundRect">
                <a:avLst>
                  <a:gd name="adj" fmla="val 11178"/>
                </a:avLst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1" name="Group 82"/>
              <p:cNvGrpSpPr/>
              <p:nvPr/>
            </p:nvGrpSpPr>
            <p:grpSpPr>
              <a:xfrm>
                <a:off x="983702" y="2350409"/>
                <a:ext cx="1103396" cy="587856"/>
                <a:chOff x="5132071" y="1846565"/>
                <a:chExt cx="1766588" cy="941184"/>
              </a:xfrm>
            </p:grpSpPr>
            <p:sp>
              <p:nvSpPr>
                <p:cNvPr id="63" name="Freeform 7"/>
                <p:cNvSpPr>
                  <a:spLocks/>
                </p:cNvSpPr>
                <p:nvPr/>
              </p:nvSpPr>
              <p:spPr bwMode="auto">
                <a:xfrm>
                  <a:off x="5132071" y="1846565"/>
                  <a:ext cx="1766588" cy="941184"/>
                </a:xfrm>
                <a:custGeom>
                  <a:avLst/>
                  <a:gdLst/>
                  <a:ahLst/>
                  <a:cxnLst>
                    <a:cxn ang="0">
                      <a:pos x="354" y="118"/>
                    </a:cxn>
                    <a:cxn ang="0">
                      <a:pos x="359" y="92"/>
                    </a:cxn>
                    <a:cxn ang="0">
                      <a:pos x="281" y="14"/>
                    </a:cxn>
                    <a:cxn ang="0">
                      <a:pos x="240" y="26"/>
                    </a:cxn>
                    <a:cxn ang="0">
                      <a:pos x="187" y="0"/>
                    </a:cxn>
                    <a:cxn ang="0">
                      <a:pos x="120" y="67"/>
                    </a:cxn>
                    <a:cxn ang="0">
                      <a:pos x="120" y="69"/>
                    </a:cxn>
                    <a:cxn ang="0">
                      <a:pos x="73" y="102"/>
                    </a:cxn>
                    <a:cxn ang="0">
                      <a:pos x="57" y="100"/>
                    </a:cxn>
                    <a:cxn ang="0">
                      <a:pos x="0" y="157"/>
                    </a:cxn>
                    <a:cxn ang="0">
                      <a:pos x="57" y="213"/>
                    </a:cxn>
                    <a:cxn ang="0">
                      <a:pos x="352" y="213"/>
                    </a:cxn>
                    <a:cxn ang="0">
                      <a:pos x="400" y="166"/>
                    </a:cxn>
                    <a:cxn ang="0">
                      <a:pos x="354" y="118"/>
                    </a:cxn>
                  </a:cxnLst>
                  <a:rect l="0" t="0" r="r" b="b"/>
                  <a:pathLst>
                    <a:path w="400" h="213">
                      <a:moveTo>
                        <a:pt x="354" y="118"/>
                      </a:moveTo>
                      <a:cubicBezTo>
                        <a:pt x="357" y="110"/>
                        <a:pt x="359" y="101"/>
                        <a:pt x="359" y="92"/>
                      </a:cubicBezTo>
                      <a:cubicBezTo>
                        <a:pt x="359" y="49"/>
                        <a:pt x="324" y="14"/>
                        <a:pt x="281" y="14"/>
                      </a:cubicBezTo>
                      <a:cubicBezTo>
                        <a:pt x="266" y="14"/>
                        <a:pt x="252" y="19"/>
                        <a:pt x="240" y="26"/>
                      </a:cubicBezTo>
                      <a:cubicBezTo>
                        <a:pt x="228" y="10"/>
                        <a:pt x="209" y="0"/>
                        <a:pt x="187" y="0"/>
                      </a:cubicBezTo>
                      <a:cubicBezTo>
                        <a:pt x="150" y="0"/>
                        <a:pt x="120" y="30"/>
                        <a:pt x="120" y="67"/>
                      </a:cubicBezTo>
                      <a:cubicBezTo>
                        <a:pt x="120" y="68"/>
                        <a:pt x="120" y="69"/>
                        <a:pt x="120" y="69"/>
                      </a:cubicBezTo>
                      <a:cubicBezTo>
                        <a:pt x="99" y="69"/>
                        <a:pt x="80" y="83"/>
                        <a:pt x="73" y="102"/>
                      </a:cubicBezTo>
                      <a:cubicBezTo>
                        <a:pt x="68" y="101"/>
                        <a:pt x="63" y="100"/>
                        <a:pt x="57" y="100"/>
                      </a:cubicBezTo>
                      <a:cubicBezTo>
                        <a:pt x="26" y="100"/>
                        <a:pt x="0" y="125"/>
                        <a:pt x="0" y="157"/>
                      </a:cubicBezTo>
                      <a:cubicBezTo>
                        <a:pt x="0" y="188"/>
                        <a:pt x="26" y="213"/>
                        <a:pt x="57" y="213"/>
                      </a:cubicBezTo>
                      <a:cubicBezTo>
                        <a:pt x="352" y="213"/>
                        <a:pt x="352" y="213"/>
                        <a:pt x="352" y="213"/>
                      </a:cubicBezTo>
                      <a:cubicBezTo>
                        <a:pt x="379" y="213"/>
                        <a:pt x="400" y="192"/>
                        <a:pt x="400" y="166"/>
                      </a:cubicBezTo>
                      <a:cubicBezTo>
                        <a:pt x="400" y="140"/>
                        <a:pt x="379" y="119"/>
                        <a:pt x="354" y="118"/>
                      </a:cubicBezTo>
                      <a:close/>
                    </a:path>
                  </a:pathLst>
                </a:custGeom>
                <a:noFill/>
                <a:ln w="444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5663184" y="2534752"/>
                  <a:ext cx="668085" cy="0"/>
                </a:xfrm>
                <a:prstGeom prst="line">
                  <a:avLst/>
                </a:prstGeom>
                <a:noFill/>
                <a:ln w="44450" cmpd="sng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pic>
              <p:nvPicPr>
                <p:cNvPr id="65" name="Picture 64" descr="Modified_ATN.emf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200" y="2413527"/>
                  <a:ext cx="408702" cy="242451"/>
                </a:xfrm>
                <a:prstGeom prst="rect">
                  <a:avLst/>
                </a:prstGeom>
              </p:spPr>
            </p:pic>
            <p:pic>
              <p:nvPicPr>
                <p:cNvPr id="66" name="Picture 65" descr="Modified_ATN.emf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2919" y="2413527"/>
                  <a:ext cx="408702" cy="24245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2" name="Group 81"/>
            <p:cNvGrpSpPr/>
            <p:nvPr/>
          </p:nvGrpSpPr>
          <p:grpSpPr>
            <a:xfrm>
              <a:off x="657060" y="3328890"/>
              <a:ext cx="7253801" cy="927340"/>
              <a:chOff x="657060" y="3328890"/>
              <a:chExt cx="7253801" cy="92734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100876" y="3381080"/>
                <a:ext cx="3809985" cy="8229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73152" rIns="0" bIns="9753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#1 Worldwide Metro 100G Ports</a:t>
                </a:r>
              </a:p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Growth (2015 Over 2016)</a:t>
                </a:r>
                <a:endParaRPr kumimoji="0" lang="en-US" sz="2500" b="1" i="0" u="none" strike="noStrike" kern="1200" cap="none" spc="0" normalizeH="0" baseline="16000" noProof="0" dirty="0">
                  <a:ln>
                    <a:noFill/>
                  </a:ln>
                  <a:solidFill>
                    <a:srgbClr val="2A313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2373324" y="3381080"/>
                <a:ext cx="1910636" cy="8229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60960" rIns="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Metro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657060" y="3328890"/>
                <a:ext cx="1782079" cy="927340"/>
              </a:xfrm>
              <a:prstGeom prst="roundRect">
                <a:avLst>
                  <a:gd name="adj" fmla="val 11178"/>
                </a:avLst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254926" y="3498536"/>
                <a:ext cx="589991" cy="589991"/>
              </a:xfrm>
              <a:prstGeom prst="ellipse">
                <a:avLst/>
              </a:prstGeom>
              <a:noFill/>
              <a:ln w="44450" cmpd="sng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3048262" y="6079642"/>
            <a:ext cx="6841462" cy="613053"/>
          </a:xfrm>
          <a:prstGeom prst="rect">
            <a:avLst/>
          </a:prstGeom>
          <a:noFill/>
        </p:spPr>
        <p:txBody>
          <a:bodyPr wrap="square" lIns="36576" rtlCol="0">
            <a:spAutoFit/>
          </a:bodyPr>
          <a:lstStyle/>
          <a:p>
            <a:pPr marL="628650" lvl="0" indent="-628650">
              <a:lnSpc>
                <a:spcPct val="94000"/>
              </a:lnSpc>
              <a:tabLst>
                <a:tab pos="628650" algn="l"/>
              </a:tabLst>
              <a:defRPr/>
            </a:pPr>
            <a:r>
              <a:rPr kumimoji="0" lang="en-US" sz="1200" b="0" i="0" u="none" strike="noStrike" kern="1200" cap="none" spc="13" normalizeH="0" baseline="0" noProof="0" dirty="0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Sources: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en-US" sz="1200" dirty="0" err="1">
                <a:solidFill>
                  <a:srgbClr val="2A313D"/>
                </a:solidFill>
              </a:rPr>
              <a:t>Dell’Oro</a:t>
            </a:r>
            <a:r>
              <a:rPr lang="en-US" sz="1200" dirty="0">
                <a:solidFill>
                  <a:srgbClr val="2A313D"/>
                </a:solidFill>
              </a:rPr>
              <a:t> 020A Long Haul Vendor Table Q4-16, </a:t>
            </a:r>
            <a:r>
              <a:rPr lang="en-US" sz="1200" dirty="0"/>
              <a:t>assumes 50% of Huawei &amp; </a:t>
            </a:r>
            <a:r>
              <a:rPr lang="en-US" sz="1200" dirty="0" err="1"/>
              <a:t>ZTE</a:t>
            </a:r>
            <a:r>
              <a:rPr lang="en-US" sz="1200" dirty="0"/>
              <a:t>  revenue in China</a:t>
            </a:r>
            <a:r>
              <a:rPr lang="en-US" sz="1200" dirty="0">
                <a:solidFill>
                  <a:srgbClr val="2A313D"/>
                </a:solidFill>
              </a:rPr>
              <a:t>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Ovum Market share spreadsheet 4Q16 and 2016 Global ON; </a:t>
            </a:r>
            <a:br>
              <a:rPr lang="en-US" sz="1200" dirty="0">
                <a:solidFill>
                  <a:srgbClr val="2A313D"/>
                </a:solidFill>
                <a:latin typeface="Calibri"/>
              </a:rPr>
            </a:b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Dell’Oro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019A Metro Vendor Table Q4-16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62" y="4719036"/>
            <a:ext cx="307093" cy="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39" y="5104825"/>
            <a:ext cx="307093" cy="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78" y="5104825"/>
            <a:ext cx="307093" cy="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62" y="5486832"/>
            <a:ext cx="307093" cy="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9927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03"/>
          <p:cNvGrpSpPr>
            <a:grpSpLocks noChangeAspect="1"/>
          </p:cNvGrpSpPr>
          <p:nvPr/>
        </p:nvGrpSpPr>
        <p:grpSpPr>
          <a:xfrm>
            <a:off x="0" y="1055351"/>
            <a:ext cx="12192000" cy="5434540"/>
            <a:chOff x="-87047" y="1025022"/>
            <a:chExt cx="8885500" cy="3960680"/>
          </a:xfrm>
        </p:grpSpPr>
        <p:pic>
          <p:nvPicPr>
            <p:cNvPr id="45" name="Picture 44" descr="Map background.png"/>
            <p:cNvPicPr>
              <a:picLocks noChangeAspect="1"/>
            </p:cNvPicPr>
            <p:nvPr/>
          </p:nvPicPr>
          <p:blipFill>
            <a:blip r:embed="rId3">
              <a:lum bright="50000" contrast="-100000"/>
            </a:blip>
            <a:srcRect r="33947"/>
            <a:stretch>
              <a:fillRect/>
            </a:stretch>
          </p:blipFill>
          <p:spPr>
            <a:xfrm>
              <a:off x="3347140" y="1025022"/>
              <a:ext cx="5451313" cy="3960680"/>
            </a:xfrm>
            <a:prstGeom prst="rect">
              <a:avLst/>
            </a:prstGeom>
            <a:ln w="25400">
              <a:noFill/>
            </a:ln>
          </p:spPr>
        </p:pic>
        <p:pic>
          <p:nvPicPr>
            <p:cNvPr id="46" name="Picture 45" descr="Map background.png"/>
            <p:cNvPicPr>
              <a:picLocks noChangeAspect="1"/>
            </p:cNvPicPr>
            <p:nvPr/>
          </p:nvPicPr>
          <p:blipFill>
            <a:blip r:embed="rId3">
              <a:lum bright="50000" contrast="-100000"/>
            </a:blip>
            <a:srcRect l="56997" t="1316" r="2130"/>
            <a:stretch>
              <a:fillRect/>
            </a:stretch>
          </p:blipFill>
          <p:spPr>
            <a:xfrm>
              <a:off x="-87047" y="1025022"/>
              <a:ext cx="3373227" cy="3908571"/>
            </a:xfrm>
            <a:prstGeom prst="rect">
              <a:avLst/>
            </a:prstGeom>
            <a:ln w="25400">
              <a:noFill/>
            </a:ln>
          </p:spPr>
        </p:pic>
      </p:grpSp>
      <p:sp>
        <p:nvSpPr>
          <p:cNvPr id="151" name="Rectangle 150"/>
          <p:cNvSpPr/>
          <p:nvPr/>
        </p:nvSpPr>
        <p:spPr>
          <a:xfrm>
            <a:off x="1" y="2683044"/>
            <a:ext cx="12189884" cy="73578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52" name="Rectangle 151"/>
          <p:cNvSpPr/>
          <p:nvPr/>
        </p:nvSpPr>
        <p:spPr>
          <a:xfrm>
            <a:off x="1" y="3656983"/>
            <a:ext cx="12189884" cy="73578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53" name="Rectangle 152"/>
          <p:cNvSpPr/>
          <p:nvPr/>
        </p:nvSpPr>
        <p:spPr>
          <a:xfrm>
            <a:off x="1" y="4630921"/>
            <a:ext cx="12189884" cy="73578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54" name="Rectangle 153"/>
          <p:cNvSpPr/>
          <p:nvPr/>
        </p:nvSpPr>
        <p:spPr>
          <a:xfrm>
            <a:off x="1" y="5604860"/>
            <a:ext cx="12189884" cy="73578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80" dirty="0"/>
              <a:t>Global Customer Base Across Optical Transport Markets</a:t>
            </a:r>
          </a:p>
        </p:txBody>
      </p:sp>
      <p:pic>
        <p:nvPicPr>
          <p:cNvPr id="102" name="Picture 101" descr="Vector Smart Objec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3340183" y="3628948"/>
            <a:ext cx="1463040" cy="51934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03" y="3806859"/>
            <a:ext cx="1950720" cy="49629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7016" y="3846152"/>
            <a:ext cx="1186805" cy="54349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4284" y="3824825"/>
            <a:ext cx="1145027" cy="35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4782" y="3669218"/>
            <a:ext cx="2585711" cy="628652"/>
          </a:xfrm>
          <a:prstGeom prst="rect">
            <a:avLst/>
          </a:prstGeom>
        </p:spPr>
      </p:pic>
      <p:pic>
        <p:nvPicPr>
          <p:cNvPr id="91" name="Picture 1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gray">
          <a:xfrm>
            <a:off x="9593529" y="5756976"/>
            <a:ext cx="1364257" cy="357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" name="Picture 2" descr="https://encrypted-tbn3.gstatic.com/images?q=tbn:ANd9GcSrvNUYdJBR-JrKiZm486vy4Cfr8GjF345Wt_yVsWaPfkVc-DKQV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gray">
          <a:xfrm>
            <a:off x="1450977" y="5626027"/>
            <a:ext cx="2221416" cy="508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1514" y="5756843"/>
            <a:ext cx="963601" cy="433493"/>
          </a:xfrm>
          <a:prstGeom prst="rect">
            <a:avLst/>
          </a:prstGeom>
        </p:spPr>
      </p:pic>
      <p:pic>
        <p:nvPicPr>
          <p:cNvPr id="67" name="Picture 66" descr="T-Telstra_Right_Pos_Blue_RG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1305" y="5825195"/>
            <a:ext cx="1292243" cy="334655"/>
          </a:xfrm>
          <a:prstGeom prst="rect">
            <a:avLst/>
          </a:prstGeom>
        </p:spPr>
      </p:pic>
      <p:pic>
        <p:nvPicPr>
          <p:cNvPr id="70" name="Picture 1" descr="http://www.colt.net/CRCImages/layout_logo.gif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gray">
          <a:xfrm>
            <a:off x="8088611" y="5775299"/>
            <a:ext cx="796311" cy="3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 descr="http://4.bp.blogspot.com/-rZITtCBmNN0/UGvCaBmLaLI/AAAAAAAAAWk/Xy6CF2pxjzM/s1600/century-link-logo.jpg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gray">
          <a:xfrm>
            <a:off x="2455098" y="2844215"/>
            <a:ext cx="2017303" cy="38679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1" descr="8123582c-878b-4209-b7e4-a2a61146a508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gray">
          <a:xfrm>
            <a:off x="6942147" y="2886782"/>
            <a:ext cx="2194560" cy="3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" descr="http://www.rostelecom.ru/en/images/logo-rostelecom_en-new.png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9609723" y="2782356"/>
            <a:ext cx="1950720" cy="48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3058" y="2866700"/>
            <a:ext cx="1420065" cy="426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5418" y="2836907"/>
            <a:ext cx="1536545" cy="385159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7317" y="4827416"/>
            <a:ext cx="1748825" cy="377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lum bright="-24000" contrast="30000"/>
          </a:blip>
          <a:stretch>
            <a:fillRect/>
          </a:stretch>
        </p:blipFill>
        <p:spPr>
          <a:xfrm>
            <a:off x="6960749" y="4778683"/>
            <a:ext cx="2524449" cy="503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lum contrast="-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37" y="4793805"/>
            <a:ext cx="1950720" cy="43508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33481" y="4814838"/>
            <a:ext cx="1190584" cy="396117"/>
          </a:xfrm>
          <a:prstGeom prst="rect">
            <a:avLst/>
          </a:prstGeom>
        </p:spPr>
      </p:pic>
      <p:pic>
        <p:nvPicPr>
          <p:cNvPr id="81" name="Picture 1"/>
          <p:cNvPicPr>
            <a:picLocks noChangeAspect="1" noChangeArrowheads="1"/>
          </p:cNvPicPr>
          <p:nvPr/>
        </p:nvPicPr>
        <p:blipFill>
          <a:blip r:embed="rId23"/>
          <a:stretch>
            <a:fillRect/>
          </a:stretch>
        </p:blipFill>
        <p:spPr bwMode="gray">
          <a:xfrm>
            <a:off x="9980526" y="4854491"/>
            <a:ext cx="1648567" cy="29515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Rectangle 81"/>
          <p:cNvSpPr/>
          <p:nvPr/>
        </p:nvSpPr>
        <p:spPr>
          <a:xfrm>
            <a:off x="9923364" y="6358358"/>
            <a:ext cx="2266521" cy="451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90" name="Content Placeholder 9"/>
          <p:cNvSpPr txBox="1">
            <a:spLocks/>
          </p:cNvSpPr>
          <p:nvPr/>
        </p:nvSpPr>
        <p:spPr bwMode="auto">
          <a:xfrm>
            <a:off x="518941" y="1257807"/>
            <a:ext cx="1727200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defTabSz="609585" eaLnBrk="0" fontAlgn="base" hangingPunct="0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Over 600 customers spanning six continents</a:t>
            </a:r>
          </a:p>
        </p:txBody>
      </p:sp>
      <p:sp>
        <p:nvSpPr>
          <p:cNvPr id="94" name="Content Placeholder 9"/>
          <p:cNvSpPr txBox="1">
            <a:spLocks/>
          </p:cNvSpPr>
          <p:nvPr/>
        </p:nvSpPr>
        <p:spPr bwMode="auto">
          <a:xfrm>
            <a:off x="2522750" y="1257807"/>
            <a:ext cx="2128013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defTabSz="609585" eaLnBrk="0" fontAlgn="base" hangingPunct="0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Three of the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 top four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Internet Content Providers</a:t>
            </a:r>
          </a:p>
        </p:txBody>
      </p:sp>
      <p:sp>
        <p:nvSpPr>
          <p:cNvPr id="95" name="Content Placeholder 9"/>
          <p:cNvSpPr txBox="1">
            <a:spLocks/>
          </p:cNvSpPr>
          <p:nvPr/>
        </p:nvSpPr>
        <p:spPr bwMode="auto">
          <a:xfrm>
            <a:off x="7624118" y="1257807"/>
            <a:ext cx="1756577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defTabSz="609585" eaLnBrk="0" fontAlgn="base" hangingPunct="0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Six of the 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top seven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global cable operators</a:t>
            </a:r>
          </a:p>
        </p:txBody>
      </p:sp>
      <p:sp>
        <p:nvSpPr>
          <p:cNvPr id="96" name="Content Placeholder 9"/>
          <p:cNvSpPr txBox="1">
            <a:spLocks/>
          </p:cNvSpPr>
          <p:nvPr/>
        </p:nvSpPr>
        <p:spPr bwMode="auto">
          <a:xfrm>
            <a:off x="4927372" y="1257807"/>
            <a:ext cx="2420136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defTabSz="609585" eaLnBrk="0" fontAlgn="base" hangingPunct="0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Leading North America and 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Pan-European wholesale operators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11819603" y="1"/>
            <a:ext cx="372397" cy="18939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37" name="Content Placeholder 9"/>
          <p:cNvSpPr txBox="1">
            <a:spLocks/>
          </p:cNvSpPr>
          <p:nvPr/>
        </p:nvSpPr>
        <p:spPr bwMode="auto">
          <a:xfrm>
            <a:off x="9657303" y="1257807"/>
            <a:ext cx="2005440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Tens of thousands of km of submarine cable lit </a:t>
            </a:r>
          </a:p>
        </p:txBody>
      </p:sp>
    </p:spTree>
    <p:extLst>
      <p:ext uri="{BB962C8B-B14F-4D97-AF65-F5344CB8AC3E}">
        <p14:creationId xmlns:p14="http://schemas.microsoft.com/office/powerpoint/2010/main" val="3370820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  <p:bldP spid="154" grpId="0" animBg="1"/>
      <p:bldP spid="90" grpId="0" animBg="1"/>
      <p:bldP spid="94" grpId="0" animBg="1"/>
      <p:bldP spid="95" grpId="0" animBg="1"/>
      <p:bldP spid="96" grpId="0" animBg="1"/>
      <p:bldP spid="15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210"/>
          <p:cNvSpPr txBox="1">
            <a:spLocks noChangeArrowheads="1"/>
          </p:cNvSpPr>
          <p:nvPr/>
        </p:nvSpPr>
        <p:spPr bwMode="auto">
          <a:xfrm>
            <a:off x="980621" y="1503429"/>
            <a:ext cx="4206240" cy="535457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0" tIns="97536" rIns="0" bIns="0">
            <a:noAutofit/>
          </a:bodyPr>
          <a:lstStyle/>
          <a:p>
            <a:pPr algn="ctr">
              <a:lnSpc>
                <a:spcPct val="85000"/>
              </a:lnSpc>
              <a:spcBef>
                <a:spcPts val="133"/>
              </a:spcBef>
              <a:buSzPct val="110000"/>
            </a:pPr>
            <a:r>
              <a:rPr lang="en-US" sz="2400" b="1" dirty="0">
                <a:cs typeface="Arial"/>
              </a:rPr>
              <a:t>Conventional Approach</a:t>
            </a:r>
          </a:p>
        </p:txBody>
      </p:sp>
      <p:sp>
        <p:nvSpPr>
          <p:cNvPr id="183" name="Freeform 182"/>
          <p:cNvSpPr/>
          <p:nvPr/>
        </p:nvSpPr>
        <p:spPr>
          <a:xfrm rot="5400000">
            <a:off x="2528458" y="3303588"/>
            <a:ext cx="1016465" cy="3357363"/>
          </a:xfrm>
          <a:custGeom>
            <a:avLst/>
            <a:gdLst>
              <a:gd name="connsiteX0" fmla="*/ 289560 w 2225040"/>
              <a:gd name="connsiteY0" fmla="*/ 0 h 1859280"/>
              <a:gd name="connsiteX1" fmla="*/ 2225040 w 2225040"/>
              <a:gd name="connsiteY1" fmla="*/ 1478280 h 1859280"/>
              <a:gd name="connsiteX2" fmla="*/ 2087880 w 2225040"/>
              <a:gd name="connsiteY2" fmla="*/ 1630680 h 1859280"/>
              <a:gd name="connsiteX3" fmla="*/ 243840 w 2225040"/>
              <a:gd name="connsiteY3" fmla="*/ 1859280 h 1859280"/>
              <a:gd name="connsiteX4" fmla="*/ 0 w 2225040"/>
              <a:gd name="connsiteY4" fmla="*/ 1813560 h 1859280"/>
              <a:gd name="connsiteX5" fmla="*/ 137160 w 2225040"/>
              <a:gd name="connsiteY5" fmla="*/ 91440 h 1859280"/>
              <a:gd name="connsiteX6" fmla="*/ 289560 w 2225040"/>
              <a:gd name="connsiteY6" fmla="*/ 0 h 1859280"/>
              <a:gd name="connsiteX0" fmla="*/ 232286 w 2225040"/>
              <a:gd name="connsiteY0" fmla="*/ 0 h 1859280"/>
              <a:gd name="connsiteX1" fmla="*/ 2225040 w 2225040"/>
              <a:gd name="connsiteY1" fmla="*/ 1478280 h 1859280"/>
              <a:gd name="connsiteX2" fmla="*/ 2087880 w 2225040"/>
              <a:gd name="connsiteY2" fmla="*/ 1630680 h 1859280"/>
              <a:gd name="connsiteX3" fmla="*/ 243840 w 2225040"/>
              <a:gd name="connsiteY3" fmla="*/ 1859280 h 1859280"/>
              <a:gd name="connsiteX4" fmla="*/ 0 w 2225040"/>
              <a:gd name="connsiteY4" fmla="*/ 1813560 h 1859280"/>
              <a:gd name="connsiteX5" fmla="*/ 137160 w 2225040"/>
              <a:gd name="connsiteY5" fmla="*/ 91440 h 1859280"/>
              <a:gd name="connsiteX6" fmla="*/ 232286 w 2225040"/>
              <a:gd name="connsiteY6" fmla="*/ 0 h 1859280"/>
              <a:gd name="connsiteX0" fmla="*/ 95125 w 2087879"/>
              <a:gd name="connsiteY0" fmla="*/ 0 h 1859280"/>
              <a:gd name="connsiteX1" fmla="*/ 2087879 w 2087879"/>
              <a:gd name="connsiteY1" fmla="*/ 1478280 h 1859280"/>
              <a:gd name="connsiteX2" fmla="*/ 1950719 w 2087879"/>
              <a:gd name="connsiteY2" fmla="*/ 1630680 h 1859280"/>
              <a:gd name="connsiteX3" fmla="*/ 106679 w 2087879"/>
              <a:gd name="connsiteY3" fmla="*/ 1859280 h 1859280"/>
              <a:gd name="connsiteX4" fmla="*/ 24260 w 2087879"/>
              <a:gd name="connsiteY4" fmla="*/ 1767122 h 1859280"/>
              <a:gd name="connsiteX5" fmla="*/ -1 w 2087879"/>
              <a:gd name="connsiteY5" fmla="*/ 91440 h 1859280"/>
              <a:gd name="connsiteX6" fmla="*/ 95125 w 2087879"/>
              <a:gd name="connsiteY6" fmla="*/ 0 h 1859280"/>
              <a:gd name="connsiteX0" fmla="*/ 95125 w 2087879"/>
              <a:gd name="connsiteY0" fmla="*/ 0 h 1859280"/>
              <a:gd name="connsiteX1" fmla="*/ 2087879 w 2087879"/>
              <a:gd name="connsiteY1" fmla="*/ 1478280 h 1859280"/>
              <a:gd name="connsiteX2" fmla="*/ 1934716 w 2087879"/>
              <a:gd name="connsiteY2" fmla="*/ 1767121 h 1859280"/>
              <a:gd name="connsiteX3" fmla="*/ 106679 w 2087879"/>
              <a:gd name="connsiteY3" fmla="*/ 1859280 h 1859280"/>
              <a:gd name="connsiteX4" fmla="*/ 24260 w 2087879"/>
              <a:gd name="connsiteY4" fmla="*/ 1767122 h 1859280"/>
              <a:gd name="connsiteX5" fmla="*/ -1 w 2087879"/>
              <a:gd name="connsiteY5" fmla="*/ 91440 h 1859280"/>
              <a:gd name="connsiteX6" fmla="*/ 95125 w 2087879"/>
              <a:gd name="connsiteY6" fmla="*/ 0 h 1859280"/>
              <a:gd name="connsiteX0" fmla="*/ 95125 w 2096733"/>
              <a:gd name="connsiteY0" fmla="*/ 0 h 1859280"/>
              <a:gd name="connsiteX1" fmla="*/ 2096733 w 2096733"/>
              <a:gd name="connsiteY1" fmla="*/ 1562488 h 1859280"/>
              <a:gd name="connsiteX2" fmla="*/ 1934716 w 2096733"/>
              <a:gd name="connsiteY2" fmla="*/ 1767121 h 1859280"/>
              <a:gd name="connsiteX3" fmla="*/ 106679 w 2096733"/>
              <a:gd name="connsiteY3" fmla="*/ 1859280 h 1859280"/>
              <a:gd name="connsiteX4" fmla="*/ 24260 w 2096733"/>
              <a:gd name="connsiteY4" fmla="*/ 1767122 h 1859280"/>
              <a:gd name="connsiteX5" fmla="*/ -1 w 2096733"/>
              <a:gd name="connsiteY5" fmla="*/ 91440 h 1859280"/>
              <a:gd name="connsiteX6" fmla="*/ 95125 w 2096733"/>
              <a:gd name="connsiteY6" fmla="*/ 0 h 1859280"/>
              <a:gd name="connsiteX0" fmla="*/ 95125 w 2096733"/>
              <a:gd name="connsiteY0" fmla="*/ 0 h 1790611"/>
              <a:gd name="connsiteX1" fmla="*/ 2096733 w 2096733"/>
              <a:gd name="connsiteY1" fmla="*/ 1562488 h 1790611"/>
              <a:gd name="connsiteX2" fmla="*/ 1934716 w 2096733"/>
              <a:gd name="connsiteY2" fmla="*/ 1767121 h 1790611"/>
              <a:gd name="connsiteX3" fmla="*/ 93399 w 2096733"/>
              <a:gd name="connsiteY3" fmla="*/ 1790611 h 1790611"/>
              <a:gd name="connsiteX4" fmla="*/ 24260 w 2096733"/>
              <a:gd name="connsiteY4" fmla="*/ 1767122 h 1790611"/>
              <a:gd name="connsiteX5" fmla="*/ -1 w 2096733"/>
              <a:gd name="connsiteY5" fmla="*/ 91440 h 1790611"/>
              <a:gd name="connsiteX6" fmla="*/ 95125 w 2096733"/>
              <a:gd name="connsiteY6" fmla="*/ 0 h 1790611"/>
              <a:gd name="connsiteX0" fmla="*/ 95125 w 2096733"/>
              <a:gd name="connsiteY0" fmla="*/ 0 h 1852763"/>
              <a:gd name="connsiteX1" fmla="*/ 2096733 w 2096733"/>
              <a:gd name="connsiteY1" fmla="*/ 1562488 h 1852763"/>
              <a:gd name="connsiteX2" fmla="*/ 1934716 w 2096733"/>
              <a:gd name="connsiteY2" fmla="*/ 1767121 h 1852763"/>
              <a:gd name="connsiteX3" fmla="*/ 412154 w 2096733"/>
              <a:gd name="connsiteY3" fmla="*/ 1852763 h 1852763"/>
              <a:gd name="connsiteX4" fmla="*/ 24260 w 2096733"/>
              <a:gd name="connsiteY4" fmla="*/ 1767122 h 1852763"/>
              <a:gd name="connsiteX5" fmla="*/ -1 w 2096733"/>
              <a:gd name="connsiteY5" fmla="*/ 91440 h 1852763"/>
              <a:gd name="connsiteX6" fmla="*/ 95125 w 2096733"/>
              <a:gd name="connsiteY6" fmla="*/ 0 h 1852763"/>
              <a:gd name="connsiteX0" fmla="*/ 95125 w 2096733"/>
              <a:gd name="connsiteY0" fmla="*/ 0 h 1852763"/>
              <a:gd name="connsiteX1" fmla="*/ 2096733 w 2096733"/>
              <a:gd name="connsiteY1" fmla="*/ 1562488 h 1852763"/>
              <a:gd name="connsiteX2" fmla="*/ 1934716 w 2096733"/>
              <a:gd name="connsiteY2" fmla="*/ 1767121 h 1852763"/>
              <a:gd name="connsiteX3" fmla="*/ 412154 w 2096733"/>
              <a:gd name="connsiteY3" fmla="*/ 1852763 h 1852763"/>
              <a:gd name="connsiteX4" fmla="*/ 520098 w 2096733"/>
              <a:gd name="connsiteY4" fmla="*/ 1799201 h 1852763"/>
              <a:gd name="connsiteX5" fmla="*/ -1 w 2096733"/>
              <a:gd name="connsiteY5" fmla="*/ 91440 h 1852763"/>
              <a:gd name="connsiteX6" fmla="*/ 95125 w 2096733"/>
              <a:gd name="connsiteY6" fmla="*/ 0 h 1852763"/>
              <a:gd name="connsiteX0" fmla="*/ 520131 w 2096733"/>
              <a:gd name="connsiteY0" fmla="*/ 0 h 1957021"/>
              <a:gd name="connsiteX1" fmla="*/ 2096733 w 2096733"/>
              <a:gd name="connsiteY1" fmla="*/ 1666746 h 1957021"/>
              <a:gd name="connsiteX2" fmla="*/ 1934716 w 2096733"/>
              <a:gd name="connsiteY2" fmla="*/ 1871379 h 1957021"/>
              <a:gd name="connsiteX3" fmla="*/ 412154 w 2096733"/>
              <a:gd name="connsiteY3" fmla="*/ 1957021 h 1957021"/>
              <a:gd name="connsiteX4" fmla="*/ 520098 w 2096733"/>
              <a:gd name="connsiteY4" fmla="*/ 1903459 h 1957021"/>
              <a:gd name="connsiteX5" fmla="*/ -1 w 2096733"/>
              <a:gd name="connsiteY5" fmla="*/ 195698 h 1957021"/>
              <a:gd name="connsiteX6" fmla="*/ 520131 w 2096733"/>
              <a:gd name="connsiteY6" fmla="*/ 0 h 1957021"/>
              <a:gd name="connsiteX0" fmla="*/ 107978 w 1684580"/>
              <a:gd name="connsiteY0" fmla="*/ 0 h 1957021"/>
              <a:gd name="connsiteX1" fmla="*/ 1684580 w 1684580"/>
              <a:gd name="connsiteY1" fmla="*/ 1666746 h 1957021"/>
              <a:gd name="connsiteX2" fmla="*/ 1522563 w 1684580"/>
              <a:gd name="connsiteY2" fmla="*/ 1871379 h 1957021"/>
              <a:gd name="connsiteX3" fmla="*/ 1 w 1684580"/>
              <a:gd name="connsiteY3" fmla="*/ 1957021 h 1957021"/>
              <a:gd name="connsiteX4" fmla="*/ 107945 w 1684580"/>
              <a:gd name="connsiteY4" fmla="*/ 1903459 h 1957021"/>
              <a:gd name="connsiteX5" fmla="*/ 142708 w 1684580"/>
              <a:gd name="connsiteY5" fmla="*/ 845300 h 1957021"/>
              <a:gd name="connsiteX6" fmla="*/ 107978 w 1684580"/>
              <a:gd name="connsiteY6" fmla="*/ 0 h 1957021"/>
              <a:gd name="connsiteX0" fmla="*/ 155198 w 1731800"/>
              <a:gd name="connsiteY0" fmla="*/ 0 h 1957022"/>
              <a:gd name="connsiteX1" fmla="*/ 1731800 w 1731800"/>
              <a:gd name="connsiteY1" fmla="*/ 1666746 h 1957022"/>
              <a:gd name="connsiteX2" fmla="*/ 1569783 w 1731800"/>
              <a:gd name="connsiteY2" fmla="*/ 1871379 h 1957022"/>
              <a:gd name="connsiteX3" fmla="*/ 0 w 1731800"/>
              <a:gd name="connsiteY3" fmla="*/ 1957022 h 1957022"/>
              <a:gd name="connsiteX4" fmla="*/ 155165 w 1731800"/>
              <a:gd name="connsiteY4" fmla="*/ 1903459 h 1957022"/>
              <a:gd name="connsiteX5" fmla="*/ 189928 w 1731800"/>
              <a:gd name="connsiteY5" fmla="*/ 845300 h 1957022"/>
              <a:gd name="connsiteX6" fmla="*/ 155198 w 1731800"/>
              <a:gd name="connsiteY6" fmla="*/ 0 h 1957022"/>
              <a:gd name="connsiteX0" fmla="*/ 217177 w 1793779"/>
              <a:gd name="connsiteY0" fmla="*/ 0 h 1987597"/>
              <a:gd name="connsiteX1" fmla="*/ 1793779 w 1793779"/>
              <a:gd name="connsiteY1" fmla="*/ 1666746 h 1987597"/>
              <a:gd name="connsiteX2" fmla="*/ 1631762 w 1793779"/>
              <a:gd name="connsiteY2" fmla="*/ 1871379 h 1987597"/>
              <a:gd name="connsiteX3" fmla="*/ 0 w 1793779"/>
              <a:gd name="connsiteY3" fmla="*/ 1987597 h 1987597"/>
              <a:gd name="connsiteX4" fmla="*/ 217144 w 1793779"/>
              <a:gd name="connsiteY4" fmla="*/ 1903459 h 1987597"/>
              <a:gd name="connsiteX5" fmla="*/ 251907 w 1793779"/>
              <a:gd name="connsiteY5" fmla="*/ 845300 h 1987597"/>
              <a:gd name="connsiteX6" fmla="*/ 217177 w 1793779"/>
              <a:gd name="connsiteY6" fmla="*/ 0 h 1987597"/>
              <a:gd name="connsiteX0" fmla="*/ 217177 w 1793779"/>
              <a:gd name="connsiteY0" fmla="*/ 0 h 1987597"/>
              <a:gd name="connsiteX1" fmla="*/ 1793779 w 1793779"/>
              <a:gd name="connsiteY1" fmla="*/ 1666746 h 1987597"/>
              <a:gd name="connsiteX2" fmla="*/ 1600772 w 1793779"/>
              <a:gd name="connsiteY2" fmla="*/ 1871379 h 1987597"/>
              <a:gd name="connsiteX3" fmla="*/ 0 w 1793779"/>
              <a:gd name="connsiteY3" fmla="*/ 1987597 h 1987597"/>
              <a:gd name="connsiteX4" fmla="*/ 217144 w 1793779"/>
              <a:gd name="connsiteY4" fmla="*/ 1903459 h 1987597"/>
              <a:gd name="connsiteX5" fmla="*/ 251907 w 1793779"/>
              <a:gd name="connsiteY5" fmla="*/ 845300 h 1987597"/>
              <a:gd name="connsiteX6" fmla="*/ 217177 w 1793779"/>
              <a:gd name="connsiteY6" fmla="*/ 0 h 1987597"/>
              <a:gd name="connsiteX0" fmla="*/ 217177 w 1793779"/>
              <a:gd name="connsiteY0" fmla="*/ 0 h 1987597"/>
              <a:gd name="connsiteX1" fmla="*/ 1793779 w 1793779"/>
              <a:gd name="connsiteY1" fmla="*/ 1666746 h 1987597"/>
              <a:gd name="connsiteX2" fmla="*/ 1596345 w 1793779"/>
              <a:gd name="connsiteY2" fmla="*/ 1866868 h 1987597"/>
              <a:gd name="connsiteX3" fmla="*/ 0 w 1793779"/>
              <a:gd name="connsiteY3" fmla="*/ 1987597 h 1987597"/>
              <a:gd name="connsiteX4" fmla="*/ 217144 w 1793779"/>
              <a:gd name="connsiteY4" fmla="*/ 1903459 h 1987597"/>
              <a:gd name="connsiteX5" fmla="*/ 251907 w 1793779"/>
              <a:gd name="connsiteY5" fmla="*/ 845300 h 1987597"/>
              <a:gd name="connsiteX6" fmla="*/ 217177 w 1793779"/>
              <a:gd name="connsiteY6" fmla="*/ 0 h 1987597"/>
              <a:gd name="connsiteX0" fmla="*/ 217177 w 1793779"/>
              <a:gd name="connsiteY0" fmla="*/ 0 h 1987597"/>
              <a:gd name="connsiteX1" fmla="*/ 1793779 w 1793779"/>
              <a:gd name="connsiteY1" fmla="*/ 1666746 h 1987597"/>
              <a:gd name="connsiteX2" fmla="*/ 1596345 w 1793779"/>
              <a:gd name="connsiteY2" fmla="*/ 1871380 h 1987597"/>
              <a:gd name="connsiteX3" fmla="*/ 0 w 1793779"/>
              <a:gd name="connsiteY3" fmla="*/ 1987597 h 1987597"/>
              <a:gd name="connsiteX4" fmla="*/ 217144 w 1793779"/>
              <a:gd name="connsiteY4" fmla="*/ 1903459 h 1987597"/>
              <a:gd name="connsiteX5" fmla="*/ 251907 w 1793779"/>
              <a:gd name="connsiteY5" fmla="*/ 845300 h 1987597"/>
              <a:gd name="connsiteX6" fmla="*/ 217177 w 1793779"/>
              <a:gd name="connsiteY6" fmla="*/ 0 h 1987597"/>
              <a:gd name="connsiteX0" fmla="*/ 217177 w 1771644"/>
              <a:gd name="connsiteY0" fmla="*/ 0 h 1987597"/>
              <a:gd name="connsiteX1" fmla="*/ 1771644 w 1771644"/>
              <a:gd name="connsiteY1" fmla="*/ 1674264 h 1987597"/>
              <a:gd name="connsiteX2" fmla="*/ 1596345 w 1771644"/>
              <a:gd name="connsiteY2" fmla="*/ 1871380 h 1987597"/>
              <a:gd name="connsiteX3" fmla="*/ 0 w 1771644"/>
              <a:gd name="connsiteY3" fmla="*/ 1987597 h 1987597"/>
              <a:gd name="connsiteX4" fmla="*/ 217144 w 1771644"/>
              <a:gd name="connsiteY4" fmla="*/ 1903459 h 1987597"/>
              <a:gd name="connsiteX5" fmla="*/ 251907 w 1771644"/>
              <a:gd name="connsiteY5" fmla="*/ 845300 h 1987597"/>
              <a:gd name="connsiteX6" fmla="*/ 217177 w 1771644"/>
              <a:gd name="connsiteY6" fmla="*/ 0 h 1987597"/>
              <a:gd name="connsiteX0" fmla="*/ 217177 w 1771644"/>
              <a:gd name="connsiteY0" fmla="*/ 0 h 1987597"/>
              <a:gd name="connsiteX1" fmla="*/ 1771644 w 1771644"/>
              <a:gd name="connsiteY1" fmla="*/ 1674264 h 1987597"/>
              <a:gd name="connsiteX2" fmla="*/ 1563147 w 1771644"/>
              <a:gd name="connsiteY2" fmla="*/ 1865741 h 1987597"/>
              <a:gd name="connsiteX3" fmla="*/ 0 w 1771644"/>
              <a:gd name="connsiteY3" fmla="*/ 1987597 h 1987597"/>
              <a:gd name="connsiteX4" fmla="*/ 217144 w 1771644"/>
              <a:gd name="connsiteY4" fmla="*/ 1903459 h 1987597"/>
              <a:gd name="connsiteX5" fmla="*/ 251907 w 1771644"/>
              <a:gd name="connsiteY5" fmla="*/ 845300 h 1987597"/>
              <a:gd name="connsiteX6" fmla="*/ 217177 w 1771644"/>
              <a:gd name="connsiteY6" fmla="*/ 0 h 1987597"/>
              <a:gd name="connsiteX0" fmla="*/ 217177 w 1771644"/>
              <a:gd name="connsiteY0" fmla="*/ 0 h 1987597"/>
              <a:gd name="connsiteX1" fmla="*/ 1771644 w 1771644"/>
              <a:gd name="connsiteY1" fmla="*/ 1674264 h 1987597"/>
              <a:gd name="connsiteX2" fmla="*/ 1563147 w 1771644"/>
              <a:gd name="connsiteY2" fmla="*/ 1865741 h 1987597"/>
              <a:gd name="connsiteX3" fmla="*/ 0 w 1771644"/>
              <a:gd name="connsiteY3" fmla="*/ 1987597 h 1987597"/>
              <a:gd name="connsiteX4" fmla="*/ 217144 w 1771644"/>
              <a:gd name="connsiteY4" fmla="*/ 1903459 h 1987597"/>
              <a:gd name="connsiteX5" fmla="*/ 251907 w 1771644"/>
              <a:gd name="connsiteY5" fmla="*/ 845300 h 1987597"/>
              <a:gd name="connsiteX6" fmla="*/ 217177 w 1771644"/>
              <a:gd name="connsiteY6" fmla="*/ 0 h 19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1644" h="1987597">
                <a:moveTo>
                  <a:pt x="217177" y="0"/>
                </a:moveTo>
                <a:lnTo>
                  <a:pt x="1771644" y="1674264"/>
                </a:lnTo>
                <a:lnTo>
                  <a:pt x="1563147" y="1865741"/>
                </a:lnTo>
                <a:lnTo>
                  <a:pt x="0" y="1987597"/>
                </a:lnTo>
                <a:cubicBezTo>
                  <a:pt x="72381" y="1959551"/>
                  <a:pt x="150301" y="1955000"/>
                  <a:pt x="217144" y="1903459"/>
                </a:cubicBezTo>
                <a:lnTo>
                  <a:pt x="251907" y="845300"/>
                </a:lnTo>
                <a:lnTo>
                  <a:pt x="217177" y="0"/>
                </a:lnTo>
                <a:close/>
              </a:path>
            </a:pathLst>
          </a:custGeom>
          <a:gradFill flip="none" rotWithShape="1">
            <a:gsLst>
              <a:gs pos="0">
                <a:srgbClr val="D1F4FF"/>
              </a:gs>
              <a:gs pos="100000">
                <a:srgbClr val="B3E4FF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81" name="Rounded Rectangle 180"/>
          <p:cNvSpPr/>
          <p:nvPr/>
        </p:nvSpPr>
        <p:spPr>
          <a:xfrm>
            <a:off x="1364669" y="2068012"/>
            <a:ext cx="3438144" cy="2535936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4925">
            <a:solidFill>
              <a:schemeClr val="tx1">
                <a:lumMod val="40000"/>
                <a:lumOff val="60000"/>
              </a:schemeClr>
            </a:solidFill>
          </a:ln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85" name="Rectangle 184"/>
          <p:cNvSpPr/>
          <p:nvPr/>
        </p:nvSpPr>
        <p:spPr>
          <a:xfrm>
            <a:off x="0" y="41414"/>
            <a:ext cx="12192000" cy="12346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399" y="113307"/>
            <a:ext cx="11447204" cy="1024871"/>
          </a:xfrm>
        </p:spPr>
        <p:txBody>
          <a:bodyPr>
            <a:noAutofit/>
          </a:bodyPr>
          <a:lstStyle/>
          <a:p>
            <a:pPr>
              <a:lnSpc>
                <a:spcPct val="84000"/>
              </a:lnSpc>
            </a:pPr>
            <a:r>
              <a:rPr lang="en-US" sz="3733" spc="-80" dirty="0"/>
              <a:t>Technology Leadership</a:t>
            </a:r>
            <a:br>
              <a:rPr lang="en-US" sz="3733" spc="-80" dirty="0"/>
            </a:br>
            <a:r>
              <a:rPr lang="en-US" sz="3733" spc="-80" dirty="0"/>
              <a:t>Infinera</a:t>
            </a:r>
            <a:r>
              <a:rPr lang="en-US" sz="3733" dirty="0"/>
              <a:t> </a:t>
            </a:r>
            <a:r>
              <a:rPr lang="en-US" sz="3733" spc="-80" dirty="0">
                <a:solidFill>
                  <a:srgbClr val="FDE26F"/>
                </a:solidFill>
              </a:rPr>
              <a:t>Uniquely</a:t>
            </a:r>
            <a:r>
              <a:rPr lang="en-US" sz="3733" dirty="0"/>
              <a:t> </a:t>
            </a:r>
            <a:r>
              <a:rPr lang="en-US" sz="3733" spc="-80" dirty="0"/>
              <a:t>Delivers Massive Scale</a:t>
            </a:r>
          </a:p>
        </p:txBody>
      </p:sp>
      <p:grpSp>
        <p:nvGrpSpPr>
          <p:cNvPr id="231" name="Group 123"/>
          <p:cNvGrpSpPr/>
          <p:nvPr/>
        </p:nvGrpSpPr>
        <p:grpSpPr>
          <a:xfrm>
            <a:off x="1398648" y="2134182"/>
            <a:ext cx="3352801" cy="2400556"/>
            <a:chOff x="4193559" y="1845210"/>
            <a:chExt cx="4439894" cy="3178902"/>
          </a:xfrm>
        </p:grpSpPr>
        <p:grpSp>
          <p:nvGrpSpPr>
            <p:cNvPr id="232" name="Group 95"/>
            <p:cNvGrpSpPr>
              <a:grpSpLocks/>
            </p:cNvGrpSpPr>
            <p:nvPr/>
          </p:nvGrpSpPr>
          <p:grpSpPr bwMode="auto">
            <a:xfrm>
              <a:off x="4193559" y="1845210"/>
              <a:ext cx="4439894" cy="1085800"/>
              <a:chOff x="375639" y="2860675"/>
              <a:chExt cx="8707972" cy="2129341"/>
            </a:xfrm>
          </p:grpSpPr>
          <p:pic>
            <p:nvPicPr>
              <p:cNvPr id="6" name="Picture 7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361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8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361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9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008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008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732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732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3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379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4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379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5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5103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6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5103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7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749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8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749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9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8474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0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8474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1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120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2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120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3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1845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4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1845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5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2491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6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2491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7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5216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8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5216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9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5862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30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5862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31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8587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32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8587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3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9233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4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9233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5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1958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6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1958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7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2604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8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2604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9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5326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40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5326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41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5978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42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5978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43" descr="mux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0612" y="3080229"/>
                <a:ext cx="1142999" cy="742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44" descr="amp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8446" y="3666698"/>
                <a:ext cx="1142999" cy="742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7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90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8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90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9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639" y="3897312"/>
                <a:ext cx="950911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10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639" y="2860675"/>
                <a:ext cx="950911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3" name="Group 98"/>
            <p:cNvGrpSpPr>
              <a:grpSpLocks/>
            </p:cNvGrpSpPr>
            <p:nvPr/>
          </p:nvGrpSpPr>
          <p:grpSpPr bwMode="auto">
            <a:xfrm>
              <a:off x="4193559" y="2919013"/>
              <a:ext cx="4439894" cy="671586"/>
              <a:chOff x="457200" y="5092700"/>
              <a:chExt cx="8707973" cy="1318353"/>
            </a:xfrm>
          </p:grpSpPr>
          <p:pic>
            <p:nvPicPr>
              <p:cNvPr id="49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73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73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48" descr="mux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2174" y="5092700"/>
                <a:ext cx="1142999" cy="74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49" descr="amp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0008" y="5668102"/>
                <a:ext cx="1143000" cy="74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5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3944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5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3944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5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16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5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16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5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0687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5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0687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60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4058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61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4058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6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7429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6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7429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6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0800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6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0800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6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4171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6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4171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6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7539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6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7539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5667370"/>
                <a:ext cx="960438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5206995"/>
                <a:ext cx="960438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4" name="Group 98"/>
            <p:cNvGrpSpPr>
              <a:grpSpLocks/>
            </p:cNvGrpSpPr>
            <p:nvPr/>
          </p:nvGrpSpPr>
          <p:grpSpPr bwMode="auto">
            <a:xfrm>
              <a:off x="4193559" y="3613250"/>
              <a:ext cx="4439894" cy="685556"/>
              <a:chOff x="397439" y="5092700"/>
              <a:chExt cx="8707972" cy="1342857"/>
            </a:xfrm>
          </p:grpSpPr>
          <p:pic>
            <p:nvPicPr>
              <p:cNvPr id="73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812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812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48" descr="mux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2412" y="5092700"/>
                <a:ext cx="1142999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49" descr="amp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0246" y="5692606"/>
                <a:ext cx="1143000" cy="74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5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83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5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83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5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7554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5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7554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0925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5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0925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60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296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61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296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6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7667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6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7667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6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1038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6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1038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6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4409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6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4409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6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7778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6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7778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439" y="5667371"/>
                <a:ext cx="960438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439" y="5206999"/>
                <a:ext cx="960438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5" name="Group 98"/>
            <p:cNvGrpSpPr>
              <a:grpSpLocks/>
            </p:cNvGrpSpPr>
            <p:nvPr/>
          </p:nvGrpSpPr>
          <p:grpSpPr bwMode="auto">
            <a:xfrm>
              <a:off x="4193559" y="4347084"/>
              <a:ext cx="4439894" cy="677028"/>
              <a:chOff x="259279" y="5164770"/>
              <a:chExt cx="8707974" cy="1326153"/>
            </a:xfrm>
          </p:grpSpPr>
          <p:pic>
            <p:nvPicPr>
              <p:cNvPr id="96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653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653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" name="Picture 48" descr="mux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4253" y="5164770"/>
                <a:ext cx="1143000" cy="74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" name="Picture 49" descr="amp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2088" y="5747974"/>
                <a:ext cx="1143000" cy="742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5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6024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5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6024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5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9395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5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9395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" name="Picture 5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766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5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766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60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6137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" name="Picture 61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6137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" name="Picture 6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9508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" name="Picture 6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9508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" name="Picture 6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2879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" name="Picture 6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2879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Picture 6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6250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" name="Picture 6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6250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6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9619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Picture 6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9619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79" y="5667368"/>
                <a:ext cx="960439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79" y="5206994"/>
                <a:ext cx="960439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36" name="Group 223"/>
          <p:cNvGrpSpPr/>
          <p:nvPr/>
        </p:nvGrpSpPr>
        <p:grpSpPr>
          <a:xfrm>
            <a:off x="1574135" y="5098746"/>
            <a:ext cx="3240528" cy="858242"/>
            <a:chOff x="532626" y="3207844"/>
            <a:chExt cx="2430396" cy="643681"/>
          </a:xfrm>
        </p:grpSpPr>
        <p:sp>
          <p:nvSpPr>
            <p:cNvPr id="71" name="Rectangle 70"/>
            <p:cNvSpPr/>
            <p:nvPr/>
          </p:nvSpPr>
          <p:spPr>
            <a:xfrm>
              <a:off x="857317" y="3661905"/>
              <a:ext cx="2105705" cy="189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8000"/>
                </a:lnSpc>
                <a:buSzPct val="120000"/>
                <a:defRPr/>
              </a:pPr>
              <a:r>
                <a:rPr lang="en-US" sz="1867" b="1" i="1" dirty="0">
                  <a:solidFill>
                    <a:srgbClr val="556686"/>
                  </a:solidFill>
                </a:rPr>
                <a:t>Moore’s Law-like for Optical</a:t>
              </a:r>
            </a:p>
          </p:txBody>
        </p:sp>
        <p:sp>
          <p:nvSpPr>
            <p:cNvPr id="122" name="TextBox 2"/>
            <p:cNvSpPr txBox="1">
              <a:spLocks noChangeArrowheads="1"/>
            </p:cNvSpPr>
            <p:nvPr/>
          </p:nvSpPr>
          <p:spPr bwMode="auto">
            <a:xfrm>
              <a:off x="857318" y="3207844"/>
              <a:ext cx="2031236" cy="37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8000"/>
                </a:lnSpc>
              </a:pPr>
              <a:r>
                <a:rPr lang="en-US" sz="1867" b="1" dirty="0">
                  <a:solidFill>
                    <a:srgbClr val="556686"/>
                  </a:solidFill>
                </a:rPr>
                <a:t>Industry’s only large-scale photonic integrated circuit</a:t>
              </a:r>
            </a:p>
          </p:txBody>
        </p:sp>
        <p:pic>
          <p:nvPicPr>
            <p:cNvPr id="125" name="Picture 124" descr="400G_Tx_PIC.jpg"/>
            <p:cNvPicPr>
              <a:picLocks noChangeAspect="1"/>
            </p:cNvPicPr>
            <p:nvPr/>
          </p:nvPicPr>
          <p:blipFill>
            <a:blip r:embed="rId11" cstate="screen">
              <a:lum bright="-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0700000">
              <a:off x="532626" y="3384949"/>
              <a:ext cx="216202" cy="15991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82" name="Picture 181" descr="400G_Tx_PIC.jpg"/>
          <p:cNvPicPr>
            <a:picLocks noChangeAspect="1"/>
          </p:cNvPicPr>
          <p:nvPr/>
        </p:nvPicPr>
        <p:blipFill>
          <a:blip r:embed="rId11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700000">
            <a:off x="7947628" y="3448701"/>
            <a:ext cx="296705" cy="2194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37" name="Group 236"/>
          <p:cNvGrpSpPr/>
          <p:nvPr/>
        </p:nvGrpSpPr>
        <p:grpSpPr>
          <a:xfrm>
            <a:off x="9750496" y="153945"/>
            <a:ext cx="2218944" cy="2218940"/>
            <a:chOff x="7312872" y="115458"/>
            <a:chExt cx="1664208" cy="1664205"/>
          </a:xfrm>
        </p:grpSpPr>
        <p:sp>
          <p:nvSpPr>
            <p:cNvPr id="238" name="Freeform 7"/>
            <p:cNvSpPr>
              <a:spLocks/>
            </p:cNvSpPr>
            <p:nvPr/>
          </p:nvSpPr>
          <p:spPr bwMode="auto">
            <a:xfrm>
              <a:off x="7318756" y="936768"/>
              <a:ext cx="832960" cy="834080"/>
            </a:xfrm>
            <a:custGeom>
              <a:avLst/>
              <a:gdLst>
                <a:gd name="T0" fmla="*/ 0 w 1045"/>
                <a:gd name="T1" fmla="*/ 0 h 1040"/>
                <a:gd name="T2" fmla="*/ 316802 w 1045"/>
                <a:gd name="T3" fmla="*/ 310426 h 1040"/>
                <a:gd name="T4" fmla="*/ 318339 w 1045"/>
                <a:gd name="T5" fmla="*/ 1382 h 1040"/>
                <a:gd name="T6" fmla="*/ 0 w 1045"/>
                <a:gd name="T7" fmla="*/ 0 h 10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5"/>
                <a:gd name="T13" fmla="*/ 0 h 1040"/>
                <a:gd name="T14" fmla="*/ 1045 w 1045"/>
                <a:gd name="T15" fmla="*/ 1040 h 1040"/>
                <a:gd name="connsiteX0" fmla="*/ 0 w 10000"/>
                <a:gd name="connsiteY0" fmla="*/ 0 h 10000"/>
                <a:gd name="connsiteX1" fmla="*/ 9977 w 10000"/>
                <a:gd name="connsiteY1" fmla="*/ 10000 h 10000"/>
                <a:gd name="connsiteX2" fmla="*/ 10000 w 10000"/>
                <a:gd name="connsiteY2" fmla="*/ 38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0" y="5490"/>
                    <a:pt x="4513" y="10000"/>
                    <a:pt x="9977" y="10000"/>
                  </a:cubicBezTo>
                  <a:cubicBezTo>
                    <a:pt x="9993" y="6679"/>
                    <a:pt x="9984" y="3359"/>
                    <a:pt x="10000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r>
                <a:rPr lang="en-US" sz="1200" i="1" spc="80" dirty="0">
                  <a:solidFill>
                    <a:srgbClr val="333333"/>
                  </a:solidFill>
                  <a:latin typeface="Century Gothic"/>
                </a:rPr>
                <a:t> </a:t>
              </a:r>
            </a:p>
          </p:txBody>
        </p:sp>
        <p:sp>
          <p:nvSpPr>
            <p:cNvPr id="239" name="Freeform 6"/>
            <p:cNvSpPr>
              <a:spLocks/>
            </p:cNvSpPr>
            <p:nvPr/>
          </p:nvSpPr>
          <p:spPr bwMode="auto">
            <a:xfrm>
              <a:off x="8138276" y="938713"/>
              <a:ext cx="834293" cy="835791"/>
            </a:xfrm>
            <a:custGeom>
              <a:avLst/>
              <a:gdLst>
                <a:gd name="T0" fmla="*/ 0 w 1047"/>
                <a:gd name="T1" fmla="*/ 1892244 h 1036"/>
                <a:gd name="T2" fmla="*/ 1839077 w 1047"/>
                <a:gd name="T3" fmla="*/ 0 h 1036"/>
                <a:gd name="T4" fmla="*/ 8466 w 1047"/>
                <a:gd name="T5" fmla="*/ 0 h 1036"/>
                <a:gd name="T6" fmla="*/ 0 w 1047"/>
                <a:gd name="T7" fmla="*/ 1892244 h 10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7"/>
                <a:gd name="T13" fmla="*/ 0 h 1036"/>
                <a:gd name="T14" fmla="*/ 1047 w 1047"/>
                <a:gd name="T15" fmla="*/ 1036 h 1036"/>
                <a:gd name="connsiteX0" fmla="*/ 16 w 10016"/>
                <a:gd name="connsiteY0" fmla="*/ 10034 h 10034"/>
                <a:gd name="connsiteX1" fmla="*/ 10016 w 10016"/>
                <a:gd name="connsiteY1" fmla="*/ 34 h 10034"/>
                <a:gd name="connsiteX2" fmla="*/ 16 w 10016"/>
                <a:gd name="connsiteY2" fmla="*/ 0 h 10034"/>
                <a:gd name="connsiteX3" fmla="*/ 16 w 10016"/>
                <a:gd name="connsiteY3" fmla="*/ 10034 h 10034"/>
                <a:gd name="connsiteX0" fmla="*/ 0 w 10016"/>
                <a:gd name="connsiteY0" fmla="*/ 10034 h 10034"/>
                <a:gd name="connsiteX1" fmla="*/ 10016 w 10016"/>
                <a:gd name="connsiteY1" fmla="*/ 34 h 10034"/>
                <a:gd name="connsiteX2" fmla="*/ 16 w 10016"/>
                <a:gd name="connsiteY2" fmla="*/ 0 h 10034"/>
                <a:gd name="connsiteX3" fmla="*/ 0 w 10016"/>
                <a:gd name="connsiteY3" fmla="*/ 10034 h 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6" h="10034">
                  <a:moveTo>
                    <a:pt x="0" y="10034"/>
                  </a:moveTo>
                  <a:cubicBezTo>
                    <a:pt x="5454" y="10034"/>
                    <a:pt x="10016" y="5546"/>
                    <a:pt x="10016" y="34"/>
                  </a:cubicBezTo>
                  <a:lnTo>
                    <a:pt x="16" y="0"/>
                  </a:lnTo>
                  <a:cubicBezTo>
                    <a:pt x="0" y="3333"/>
                    <a:pt x="16" y="6701"/>
                    <a:pt x="0" y="10034"/>
                  </a:cubicBezTo>
                  <a:close/>
                </a:path>
              </a:pathLst>
            </a:custGeom>
            <a:solidFill>
              <a:srgbClr val="008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spc="8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0" name="Freeform 5"/>
            <p:cNvSpPr>
              <a:spLocks/>
            </p:cNvSpPr>
            <p:nvPr/>
          </p:nvSpPr>
          <p:spPr bwMode="auto">
            <a:xfrm>
              <a:off x="8137870" y="117094"/>
              <a:ext cx="835202" cy="834873"/>
            </a:xfrm>
            <a:custGeom>
              <a:avLst/>
              <a:gdLst>
                <a:gd name="T0" fmla="*/ 2147483647 w 217"/>
                <a:gd name="T1" fmla="*/ 2147483647 h 217"/>
                <a:gd name="T2" fmla="*/ 0 w 217"/>
                <a:gd name="T3" fmla="*/ 0 h 217"/>
                <a:gd name="T4" fmla="*/ 0 w 217"/>
                <a:gd name="T5" fmla="*/ 2147483647 h 217"/>
                <a:gd name="T6" fmla="*/ 2147483647 w 217"/>
                <a:gd name="T7" fmla="*/ 2147483647 h 2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7"/>
                <a:gd name="T13" fmla="*/ 0 h 217"/>
                <a:gd name="T14" fmla="*/ 217 w 217"/>
                <a:gd name="T15" fmla="*/ 217 h 2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7" h="217">
                  <a:moveTo>
                    <a:pt x="217" y="217"/>
                  </a:moveTo>
                  <a:cubicBezTo>
                    <a:pt x="217" y="97"/>
                    <a:pt x="119" y="0"/>
                    <a:pt x="0" y="0"/>
                  </a:cubicBezTo>
                  <a:lnTo>
                    <a:pt x="0" y="217"/>
                  </a:lnTo>
                  <a:lnTo>
                    <a:pt x="217" y="217"/>
                  </a:lnTo>
                  <a:close/>
                </a:path>
              </a:pathLst>
            </a:custGeom>
            <a:solidFill>
              <a:srgbClr val="DF88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dirty="0">
                <a:solidFill>
                  <a:srgbClr val="333333"/>
                </a:solidFill>
                <a:latin typeface="Century Gothic"/>
              </a:endParaRPr>
            </a:p>
          </p:txBody>
        </p:sp>
        <p:sp>
          <p:nvSpPr>
            <p:cNvPr id="241" name="Oval 4"/>
            <p:cNvSpPr/>
            <p:nvPr/>
          </p:nvSpPr>
          <p:spPr>
            <a:xfrm rot="2700000">
              <a:off x="7468982" y="271123"/>
              <a:ext cx="1345492" cy="1343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1" vert="horz" wrap="none" lIns="0" tIns="0" rIns="0" bIns="0" numCol="1" spcCol="1270" anchor="t" anchorCtr="0">
              <a:prstTxWarp prst="textArchUp">
                <a:avLst/>
              </a:prstTxWarp>
              <a:spAutoFit/>
            </a:bodyPr>
            <a:lstStyle/>
            <a:p>
              <a:pPr algn="ctr" defTabSz="1555712">
                <a:lnSpc>
                  <a:spcPct val="95000"/>
                </a:lnSpc>
                <a:spcAft>
                  <a:spcPct val="35000"/>
                </a:spcAft>
              </a:pPr>
              <a:r>
                <a:rPr lang="en-US" sz="933" b="1" i="1" dirty="0">
                  <a:solidFill>
                    <a:schemeClr val="bg1"/>
                  </a:solidFill>
                </a:rPr>
                <a:t>     World-Class Quality</a:t>
              </a:r>
            </a:p>
          </p:txBody>
        </p:sp>
        <p:sp>
          <p:nvSpPr>
            <p:cNvPr id="242" name="Freeform 241"/>
            <p:cNvSpPr/>
            <p:nvPr/>
          </p:nvSpPr>
          <p:spPr>
            <a:xfrm rot="18900000">
              <a:off x="8764030" y="853256"/>
              <a:ext cx="176582" cy="180523"/>
            </a:xfrm>
            <a:custGeom>
              <a:avLst/>
              <a:gdLst>
                <a:gd name="connsiteX0" fmla="*/ 0 w 369888"/>
                <a:gd name="connsiteY0" fmla="*/ 0 h 354012"/>
                <a:gd name="connsiteX1" fmla="*/ 22225 w 369888"/>
                <a:gd name="connsiteY1" fmla="*/ 331787 h 354012"/>
                <a:gd name="connsiteX2" fmla="*/ 355600 w 369888"/>
                <a:gd name="connsiteY2" fmla="*/ 354012 h 354012"/>
                <a:gd name="connsiteX3" fmla="*/ 369888 w 369888"/>
                <a:gd name="connsiteY3" fmla="*/ 325437 h 354012"/>
                <a:gd name="connsiteX4" fmla="*/ 0 w 369888"/>
                <a:gd name="connsiteY4" fmla="*/ 0 h 354012"/>
                <a:gd name="connsiteX0" fmla="*/ 0 w 369888"/>
                <a:gd name="connsiteY0" fmla="*/ 0 h 358775"/>
                <a:gd name="connsiteX1" fmla="*/ 22225 w 369888"/>
                <a:gd name="connsiteY1" fmla="*/ 331787 h 358775"/>
                <a:gd name="connsiteX2" fmla="*/ 357187 w 369888"/>
                <a:gd name="connsiteY2" fmla="*/ 358775 h 358775"/>
                <a:gd name="connsiteX3" fmla="*/ 369888 w 369888"/>
                <a:gd name="connsiteY3" fmla="*/ 325437 h 358775"/>
                <a:gd name="connsiteX4" fmla="*/ 0 w 369888"/>
                <a:gd name="connsiteY4" fmla="*/ 0 h 358775"/>
                <a:gd name="connsiteX0" fmla="*/ 0 w 379413"/>
                <a:gd name="connsiteY0" fmla="*/ 0 h 358775"/>
                <a:gd name="connsiteX1" fmla="*/ 22225 w 379413"/>
                <a:gd name="connsiteY1" fmla="*/ 331787 h 358775"/>
                <a:gd name="connsiteX2" fmla="*/ 357187 w 379413"/>
                <a:gd name="connsiteY2" fmla="*/ 358775 h 358775"/>
                <a:gd name="connsiteX3" fmla="*/ 379413 w 379413"/>
                <a:gd name="connsiteY3" fmla="*/ 322262 h 358775"/>
                <a:gd name="connsiteX4" fmla="*/ 0 w 379413"/>
                <a:gd name="connsiteY4" fmla="*/ 0 h 358775"/>
                <a:gd name="connsiteX0" fmla="*/ 0 w 379413"/>
                <a:gd name="connsiteY0" fmla="*/ 7938 h 366713"/>
                <a:gd name="connsiteX1" fmla="*/ 22225 w 379413"/>
                <a:gd name="connsiteY1" fmla="*/ 339725 h 366713"/>
                <a:gd name="connsiteX2" fmla="*/ 357187 w 379413"/>
                <a:gd name="connsiteY2" fmla="*/ 366713 h 366713"/>
                <a:gd name="connsiteX3" fmla="*/ 379413 w 379413"/>
                <a:gd name="connsiteY3" fmla="*/ 330200 h 366713"/>
                <a:gd name="connsiteX4" fmla="*/ 29633 w 379413"/>
                <a:gd name="connsiteY4" fmla="*/ 0 h 366713"/>
                <a:gd name="connsiteX5" fmla="*/ 0 w 379413"/>
                <a:gd name="connsiteY5" fmla="*/ 7938 h 366713"/>
                <a:gd name="connsiteX0" fmla="*/ 1 w 379414"/>
                <a:gd name="connsiteY0" fmla="*/ 29105 h 387880"/>
                <a:gd name="connsiteX1" fmla="*/ 22226 w 379414"/>
                <a:gd name="connsiteY1" fmla="*/ 360892 h 387880"/>
                <a:gd name="connsiteX2" fmla="*/ 357188 w 379414"/>
                <a:gd name="connsiteY2" fmla="*/ 387880 h 387880"/>
                <a:gd name="connsiteX3" fmla="*/ 379414 w 379414"/>
                <a:gd name="connsiteY3" fmla="*/ 351367 h 387880"/>
                <a:gd name="connsiteX4" fmla="*/ 0 w 379414"/>
                <a:gd name="connsiteY4" fmla="*/ 0 h 387880"/>
                <a:gd name="connsiteX5" fmla="*/ 1 w 379414"/>
                <a:gd name="connsiteY5" fmla="*/ 29105 h 38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414" h="387880">
                  <a:moveTo>
                    <a:pt x="1" y="29105"/>
                  </a:moveTo>
                  <a:lnTo>
                    <a:pt x="22226" y="360892"/>
                  </a:lnTo>
                  <a:lnTo>
                    <a:pt x="357188" y="387880"/>
                  </a:lnTo>
                  <a:lnTo>
                    <a:pt x="379414" y="351367"/>
                  </a:lnTo>
                  <a:lnTo>
                    <a:pt x="0" y="0"/>
                  </a:lnTo>
                  <a:cubicBezTo>
                    <a:pt x="0" y="9702"/>
                    <a:pt x="1" y="19403"/>
                    <a:pt x="1" y="29105"/>
                  </a:cubicBezTo>
                  <a:close/>
                </a:path>
              </a:pathLst>
            </a:custGeom>
            <a:solidFill>
              <a:srgbClr val="DF88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dirty="0">
                <a:solidFill>
                  <a:srgbClr val="333333"/>
                </a:solidFill>
                <a:latin typeface="Century Gothic"/>
              </a:endParaRPr>
            </a:p>
          </p:txBody>
        </p:sp>
        <p:sp>
          <p:nvSpPr>
            <p:cNvPr id="243" name="Freeform 242"/>
            <p:cNvSpPr/>
            <p:nvPr/>
          </p:nvSpPr>
          <p:spPr>
            <a:xfrm rot="2700000">
              <a:off x="8059500" y="1554439"/>
              <a:ext cx="181015" cy="194560"/>
            </a:xfrm>
            <a:custGeom>
              <a:avLst/>
              <a:gdLst>
                <a:gd name="connsiteX0" fmla="*/ 0 w 369888"/>
                <a:gd name="connsiteY0" fmla="*/ 0 h 354012"/>
                <a:gd name="connsiteX1" fmla="*/ 22225 w 369888"/>
                <a:gd name="connsiteY1" fmla="*/ 331787 h 354012"/>
                <a:gd name="connsiteX2" fmla="*/ 355600 w 369888"/>
                <a:gd name="connsiteY2" fmla="*/ 354012 h 354012"/>
                <a:gd name="connsiteX3" fmla="*/ 369888 w 369888"/>
                <a:gd name="connsiteY3" fmla="*/ 325437 h 354012"/>
                <a:gd name="connsiteX4" fmla="*/ 0 w 369888"/>
                <a:gd name="connsiteY4" fmla="*/ 0 h 354012"/>
                <a:gd name="connsiteX0" fmla="*/ 0 w 369888"/>
                <a:gd name="connsiteY0" fmla="*/ 0 h 358775"/>
                <a:gd name="connsiteX1" fmla="*/ 22225 w 369888"/>
                <a:gd name="connsiteY1" fmla="*/ 331787 h 358775"/>
                <a:gd name="connsiteX2" fmla="*/ 357187 w 369888"/>
                <a:gd name="connsiteY2" fmla="*/ 358775 h 358775"/>
                <a:gd name="connsiteX3" fmla="*/ 369888 w 369888"/>
                <a:gd name="connsiteY3" fmla="*/ 325437 h 358775"/>
                <a:gd name="connsiteX4" fmla="*/ 0 w 369888"/>
                <a:gd name="connsiteY4" fmla="*/ 0 h 358775"/>
                <a:gd name="connsiteX0" fmla="*/ 0 w 379413"/>
                <a:gd name="connsiteY0" fmla="*/ 0 h 358775"/>
                <a:gd name="connsiteX1" fmla="*/ 22225 w 379413"/>
                <a:gd name="connsiteY1" fmla="*/ 331787 h 358775"/>
                <a:gd name="connsiteX2" fmla="*/ 357187 w 379413"/>
                <a:gd name="connsiteY2" fmla="*/ 358775 h 358775"/>
                <a:gd name="connsiteX3" fmla="*/ 379413 w 379413"/>
                <a:gd name="connsiteY3" fmla="*/ 322262 h 358775"/>
                <a:gd name="connsiteX4" fmla="*/ 0 w 379413"/>
                <a:gd name="connsiteY4" fmla="*/ 0 h 358775"/>
                <a:gd name="connsiteX0" fmla="*/ 0 w 379413"/>
                <a:gd name="connsiteY0" fmla="*/ 7938 h 366713"/>
                <a:gd name="connsiteX1" fmla="*/ 22225 w 379413"/>
                <a:gd name="connsiteY1" fmla="*/ 339725 h 366713"/>
                <a:gd name="connsiteX2" fmla="*/ 357187 w 379413"/>
                <a:gd name="connsiteY2" fmla="*/ 366713 h 366713"/>
                <a:gd name="connsiteX3" fmla="*/ 379413 w 379413"/>
                <a:gd name="connsiteY3" fmla="*/ 330200 h 366713"/>
                <a:gd name="connsiteX4" fmla="*/ 29633 w 379413"/>
                <a:gd name="connsiteY4" fmla="*/ 0 h 366713"/>
                <a:gd name="connsiteX5" fmla="*/ 0 w 379413"/>
                <a:gd name="connsiteY5" fmla="*/ 7938 h 366713"/>
                <a:gd name="connsiteX0" fmla="*/ 1 w 379414"/>
                <a:gd name="connsiteY0" fmla="*/ 29105 h 387880"/>
                <a:gd name="connsiteX1" fmla="*/ 22226 w 379414"/>
                <a:gd name="connsiteY1" fmla="*/ 360892 h 387880"/>
                <a:gd name="connsiteX2" fmla="*/ 357188 w 379414"/>
                <a:gd name="connsiteY2" fmla="*/ 387880 h 387880"/>
                <a:gd name="connsiteX3" fmla="*/ 379414 w 379414"/>
                <a:gd name="connsiteY3" fmla="*/ 351367 h 387880"/>
                <a:gd name="connsiteX4" fmla="*/ 0 w 379414"/>
                <a:gd name="connsiteY4" fmla="*/ 0 h 387880"/>
                <a:gd name="connsiteX5" fmla="*/ 1 w 379414"/>
                <a:gd name="connsiteY5" fmla="*/ 29105 h 387880"/>
                <a:gd name="connsiteX0" fmla="*/ 1 w 390526"/>
                <a:gd name="connsiteY0" fmla="*/ 29105 h 387880"/>
                <a:gd name="connsiteX1" fmla="*/ 22226 w 390526"/>
                <a:gd name="connsiteY1" fmla="*/ 360892 h 387880"/>
                <a:gd name="connsiteX2" fmla="*/ 357188 w 390526"/>
                <a:gd name="connsiteY2" fmla="*/ 387880 h 387880"/>
                <a:gd name="connsiteX3" fmla="*/ 390526 w 390526"/>
                <a:gd name="connsiteY3" fmla="*/ 349780 h 387880"/>
                <a:gd name="connsiteX4" fmla="*/ 0 w 390526"/>
                <a:gd name="connsiteY4" fmla="*/ 0 h 387880"/>
                <a:gd name="connsiteX5" fmla="*/ 1 w 390526"/>
                <a:gd name="connsiteY5" fmla="*/ 29105 h 387880"/>
                <a:gd name="connsiteX0" fmla="*/ 0 w 390525"/>
                <a:gd name="connsiteY0" fmla="*/ 46567 h 405342"/>
                <a:gd name="connsiteX1" fmla="*/ 22225 w 390525"/>
                <a:gd name="connsiteY1" fmla="*/ 378354 h 405342"/>
                <a:gd name="connsiteX2" fmla="*/ 357187 w 390525"/>
                <a:gd name="connsiteY2" fmla="*/ 405342 h 405342"/>
                <a:gd name="connsiteX3" fmla="*/ 390525 w 390525"/>
                <a:gd name="connsiteY3" fmla="*/ 367242 h 405342"/>
                <a:gd name="connsiteX4" fmla="*/ 9524 w 390525"/>
                <a:gd name="connsiteY4" fmla="*/ 0 h 405342"/>
                <a:gd name="connsiteX5" fmla="*/ 0 w 390525"/>
                <a:gd name="connsiteY5" fmla="*/ 46567 h 405342"/>
                <a:gd name="connsiteX0" fmla="*/ 0 w 382588"/>
                <a:gd name="connsiteY0" fmla="*/ 35458 h 405342"/>
                <a:gd name="connsiteX1" fmla="*/ 14288 w 382588"/>
                <a:gd name="connsiteY1" fmla="*/ 378354 h 405342"/>
                <a:gd name="connsiteX2" fmla="*/ 349250 w 382588"/>
                <a:gd name="connsiteY2" fmla="*/ 405342 h 405342"/>
                <a:gd name="connsiteX3" fmla="*/ 382588 w 382588"/>
                <a:gd name="connsiteY3" fmla="*/ 367242 h 405342"/>
                <a:gd name="connsiteX4" fmla="*/ 1587 w 382588"/>
                <a:gd name="connsiteY4" fmla="*/ 0 h 405342"/>
                <a:gd name="connsiteX5" fmla="*/ 0 w 382588"/>
                <a:gd name="connsiteY5" fmla="*/ 35458 h 405342"/>
                <a:gd name="connsiteX0" fmla="*/ 6351 w 388939"/>
                <a:gd name="connsiteY0" fmla="*/ 48158 h 418042"/>
                <a:gd name="connsiteX1" fmla="*/ 20639 w 388939"/>
                <a:gd name="connsiteY1" fmla="*/ 391054 h 418042"/>
                <a:gd name="connsiteX2" fmla="*/ 355601 w 388939"/>
                <a:gd name="connsiteY2" fmla="*/ 418042 h 418042"/>
                <a:gd name="connsiteX3" fmla="*/ 388939 w 388939"/>
                <a:gd name="connsiteY3" fmla="*/ 379942 h 418042"/>
                <a:gd name="connsiteX4" fmla="*/ 0 w 388939"/>
                <a:gd name="connsiteY4" fmla="*/ 0 h 418042"/>
                <a:gd name="connsiteX5" fmla="*/ 6351 w 388939"/>
                <a:gd name="connsiteY5" fmla="*/ 48158 h 418042"/>
                <a:gd name="connsiteX0" fmla="*/ 61383 w 450322"/>
                <a:gd name="connsiteY0" fmla="*/ 0 h 418042"/>
                <a:gd name="connsiteX1" fmla="*/ 82022 w 450322"/>
                <a:gd name="connsiteY1" fmla="*/ 391054 h 418042"/>
                <a:gd name="connsiteX2" fmla="*/ 416984 w 450322"/>
                <a:gd name="connsiteY2" fmla="*/ 418042 h 418042"/>
                <a:gd name="connsiteX3" fmla="*/ 450322 w 450322"/>
                <a:gd name="connsiteY3" fmla="*/ 379942 h 418042"/>
                <a:gd name="connsiteX4" fmla="*/ 61383 w 450322"/>
                <a:gd name="connsiteY4" fmla="*/ 0 h 418042"/>
                <a:gd name="connsiteX0" fmla="*/ 0 w 388939"/>
                <a:gd name="connsiteY0" fmla="*/ 0 h 418042"/>
                <a:gd name="connsiteX1" fmla="*/ 20639 w 388939"/>
                <a:gd name="connsiteY1" fmla="*/ 391054 h 418042"/>
                <a:gd name="connsiteX2" fmla="*/ 355601 w 388939"/>
                <a:gd name="connsiteY2" fmla="*/ 418042 h 418042"/>
                <a:gd name="connsiteX3" fmla="*/ 388939 w 388939"/>
                <a:gd name="connsiteY3" fmla="*/ 379942 h 418042"/>
                <a:gd name="connsiteX4" fmla="*/ 0 w 388939"/>
                <a:gd name="connsiteY4" fmla="*/ 0 h 41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939" h="418042">
                  <a:moveTo>
                    <a:pt x="0" y="0"/>
                  </a:moveTo>
                  <a:lnTo>
                    <a:pt x="20639" y="391054"/>
                  </a:lnTo>
                  <a:lnTo>
                    <a:pt x="355601" y="418042"/>
                  </a:lnTo>
                  <a:lnTo>
                    <a:pt x="388939" y="379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spc="8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" name="White Border"/>
            <p:cNvSpPr/>
            <p:nvPr/>
          </p:nvSpPr>
          <p:spPr bwMode="auto">
            <a:xfrm>
              <a:off x="7320229" y="119616"/>
              <a:ext cx="1649811" cy="1649809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1200" i="1" spc="93" dirty="0">
                <a:solidFill>
                  <a:schemeClr val="bg1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45" name="Freeform 244"/>
            <p:cNvSpPr/>
            <p:nvPr/>
          </p:nvSpPr>
          <p:spPr>
            <a:xfrm rot="13500000">
              <a:off x="8047292" y="144166"/>
              <a:ext cx="178060" cy="188650"/>
            </a:xfrm>
            <a:custGeom>
              <a:avLst/>
              <a:gdLst>
                <a:gd name="connsiteX0" fmla="*/ 0 w 369888"/>
                <a:gd name="connsiteY0" fmla="*/ 0 h 354012"/>
                <a:gd name="connsiteX1" fmla="*/ 22225 w 369888"/>
                <a:gd name="connsiteY1" fmla="*/ 331787 h 354012"/>
                <a:gd name="connsiteX2" fmla="*/ 355600 w 369888"/>
                <a:gd name="connsiteY2" fmla="*/ 354012 h 354012"/>
                <a:gd name="connsiteX3" fmla="*/ 369888 w 369888"/>
                <a:gd name="connsiteY3" fmla="*/ 325437 h 354012"/>
                <a:gd name="connsiteX4" fmla="*/ 0 w 369888"/>
                <a:gd name="connsiteY4" fmla="*/ 0 h 354012"/>
                <a:gd name="connsiteX0" fmla="*/ 0 w 369888"/>
                <a:gd name="connsiteY0" fmla="*/ 0 h 358775"/>
                <a:gd name="connsiteX1" fmla="*/ 22225 w 369888"/>
                <a:gd name="connsiteY1" fmla="*/ 331787 h 358775"/>
                <a:gd name="connsiteX2" fmla="*/ 357187 w 369888"/>
                <a:gd name="connsiteY2" fmla="*/ 358775 h 358775"/>
                <a:gd name="connsiteX3" fmla="*/ 369888 w 369888"/>
                <a:gd name="connsiteY3" fmla="*/ 325437 h 358775"/>
                <a:gd name="connsiteX4" fmla="*/ 0 w 369888"/>
                <a:gd name="connsiteY4" fmla="*/ 0 h 358775"/>
                <a:gd name="connsiteX0" fmla="*/ 0 w 379413"/>
                <a:gd name="connsiteY0" fmla="*/ 0 h 358775"/>
                <a:gd name="connsiteX1" fmla="*/ 22225 w 379413"/>
                <a:gd name="connsiteY1" fmla="*/ 331787 h 358775"/>
                <a:gd name="connsiteX2" fmla="*/ 357187 w 379413"/>
                <a:gd name="connsiteY2" fmla="*/ 358775 h 358775"/>
                <a:gd name="connsiteX3" fmla="*/ 379413 w 379413"/>
                <a:gd name="connsiteY3" fmla="*/ 322262 h 358775"/>
                <a:gd name="connsiteX4" fmla="*/ 0 w 379413"/>
                <a:gd name="connsiteY4" fmla="*/ 0 h 358775"/>
                <a:gd name="connsiteX0" fmla="*/ 0 w 379413"/>
                <a:gd name="connsiteY0" fmla="*/ 7938 h 366713"/>
                <a:gd name="connsiteX1" fmla="*/ 22225 w 379413"/>
                <a:gd name="connsiteY1" fmla="*/ 339725 h 366713"/>
                <a:gd name="connsiteX2" fmla="*/ 357187 w 379413"/>
                <a:gd name="connsiteY2" fmla="*/ 366713 h 366713"/>
                <a:gd name="connsiteX3" fmla="*/ 379413 w 379413"/>
                <a:gd name="connsiteY3" fmla="*/ 330200 h 366713"/>
                <a:gd name="connsiteX4" fmla="*/ 29633 w 379413"/>
                <a:gd name="connsiteY4" fmla="*/ 0 h 366713"/>
                <a:gd name="connsiteX5" fmla="*/ 0 w 379413"/>
                <a:gd name="connsiteY5" fmla="*/ 7938 h 366713"/>
                <a:gd name="connsiteX0" fmla="*/ 1 w 379414"/>
                <a:gd name="connsiteY0" fmla="*/ 29105 h 387880"/>
                <a:gd name="connsiteX1" fmla="*/ 22226 w 379414"/>
                <a:gd name="connsiteY1" fmla="*/ 360892 h 387880"/>
                <a:gd name="connsiteX2" fmla="*/ 357188 w 379414"/>
                <a:gd name="connsiteY2" fmla="*/ 387880 h 387880"/>
                <a:gd name="connsiteX3" fmla="*/ 379414 w 379414"/>
                <a:gd name="connsiteY3" fmla="*/ 351367 h 387880"/>
                <a:gd name="connsiteX4" fmla="*/ 0 w 379414"/>
                <a:gd name="connsiteY4" fmla="*/ 0 h 387880"/>
                <a:gd name="connsiteX5" fmla="*/ 1 w 379414"/>
                <a:gd name="connsiteY5" fmla="*/ 29105 h 387880"/>
                <a:gd name="connsiteX0" fmla="*/ 1 w 390526"/>
                <a:gd name="connsiteY0" fmla="*/ 29105 h 387880"/>
                <a:gd name="connsiteX1" fmla="*/ 22226 w 390526"/>
                <a:gd name="connsiteY1" fmla="*/ 360892 h 387880"/>
                <a:gd name="connsiteX2" fmla="*/ 357188 w 390526"/>
                <a:gd name="connsiteY2" fmla="*/ 387880 h 387880"/>
                <a:gd name="connsiteX3" fmla="*/ 390526 w 390526"/>
                <a:gd name="connsiteY3" fmla="*/ 349780 h 387880"/>
                <a:gd name="connsiteX4" fmla="*/ 0 w 390526"/>
                <a:gd name="connsiteY4" fmla="*/ 0 h 387880"/>
                <a:gd name="connsiteX5" fmla="*/ 1 w 390526"/>
                <a:gd name="connsiteY5" fmla="*/ 29105 h 387880"/>
                <a:gd name="connsiteX0" fmla="*/ 0 w 390525"/>
                <a:gd name="connsiteY0" fmla="*/ 46567 h 405342"/>
                <a:gd name="connsiteX1" fmla="*/ 22225 w 390525"/>
                <a:gd name="connsiteY1" fmla="*/ 378354 h 405342"/>
                <a:gd name="connsiteX2" fmla="*/ 357187 w 390525"/>
                <a:gd name="connsiteY2" fmla="*/ 405342 h 405342"/>
                <a:gd name="connsiteX3" fmla="*/ 390525 w 390525"/>
                <a:gd name="connsiteY3" fmla="*/ 367242 h 405342"/>
                <a:gd name="connsiteX4" fmla="*/ 9524 w 390525"/>
                <a:gd name="connsiteY4" fmla="*/ 0 h 405342"/>
                <a:gd name="connsiteX5" fmla="*/ 0 w 390525"/>
                <a:gd name="connsiteY5" fmla="*/ 46567 h 405342"/>
                <a:gd name="connsiteX0" fmla="*/ 0 w 382588"/>
                <a:gd name="connsiteY0" fmla="*/ 35458 h 405342"/>
                <a:gd name="connsiteX1" fmla="*/ 14288 w 382588"/>
                <a:gd name="connsiteY1" fmla="*/ 378354 h 405342"/>
                <a:gd name="connsiteX2" fmla="*/ 349250 w 382588"/>
                <a:gd name="connsiteY2" fmla="*/ 405342 h 405342"/>
                <a:gd name="connsiteX3" fmla="*/ 382588 w 382588"/>
                <a:gd name="connsiteY3" fmla="*/ 367242 h 405342"/>
                <a:gd name="connsiteX4" fmla="*/ 1587 w 382588"/>
                <a:gd name="connsiteY4" fmla="*/ 0 h 405342"/>
                <a:gd name="connsiteX5" fmla="*/ 0 w 382588"/>
                <a:gd name="connsiteY5" fmla="*/ 35458 h 40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88" h="405342">
                  <a:moveTo>
                    <a:pt x="0" y="35458"/>
                  </a:moveTo>
                  <a:lnTo>
                    <a:pt x="14288" y="378354"/>
                  </a:lnTo>
                  <a:lnTo>
                    <a:pt x="349250" y="405342"/>
                  </a:lnTo>
                  <a:lnTo>
                    <a:pt x="382588" y="367242"/>
                  </a:lnTo>
                  <a:lnTo>
                    <a:pt x="1587" y="0"/>
                  </a:lnTo>
                  <a:cubicBezTo>
                    <a:pt x="1587" y="9702"/>
                    <a:pt x="0" y="25756"/>
                    <a:pt x="0" y="35458"/>
                  </a:cubicBezTo>
                  <a:close/>
                </a:path>
              </a:pathLst>
            </a:custGeom>
            <a:solidFill>
              <a:srgbClr val="77AC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" name="Freeform 8"/>
            <p:cNvSpPr>
              <a:spLocks/>
            </p:cNvSpPr>
            <p:nvPr/>
          </p:nvSpPr>
          <p:spPr bwMode="auto">
            <a:xfrm>
              <a:off x="7317726" y="119193"/>
              <a:ext cx="834081" cy="833519"/>
            </a:xfrm>
            <a:custGeom>
              <a:avLst/>
              <a:gdLst>
                <a:gd name="T0" fmla="*/ 1885545 w 1041"/>
                <a:gd name="T1" fmla="*/ 0 h 1041"/>
                <a:gd name="T2" fmla="*/ 0 w 1041"/>
                <a:gd name="T3" fmla="*/ 1851332 h 1041"/>
                <a:gd name="T4" fmla="*/ 1886219 w 1041"/>
                <a:gd name="T5" fmla="*/ 1860038 h 1041"/>
                <a:gd name="T6" fmla="*/ 1885545 w 1041"/>
                <a:gd name="T7" fmla="*/ 0 h 10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1"/>
                <a:gd name="T13" fmla="*/ 0 h 1041"/>
                <a:gd name="T14" fmla="*/ 1041 w 1041"/>
                <a:gd name="T15" fmla="*/ 1041 h 10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1" h="1041">
                  <a:moveTo>
                    <a:pt x="1040" y="0"/>
                  </a:moveTo>
                  <a:cubicBezTo>
                    <a:pt x="469" y="0"/>
                    <a:pt x="0" y="465"/>
                    <a:pt x="0" y="1036"/>
                  </a:cubicBezTo>
                  <a:lnTo>
                    <a:pt x="1041" y="1041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77AC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" name="Oval 4"/>
            <p:cNvSpPr/>
            <p:nvPr/>
          </p:nvSpPr>
          <p:spPr>
            <a:xfrm rot="18900000">
              <a:off x="7468981" y="271124"/>
              <a:ext cx="1345494" cy="134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1" vert="horz" wrap="none" lIns="0" tIns="0" rIns="0" bIns="0" numCol="1" spcCol="1270" anchor="t" anchorCtr="0">
              <a:prstTxWarp prst="textArchUp">
                <a:avLst/>
              </a:prstTxWarp>
              <a:spAutoFit/>
            </a:bodyPr>
            <a:lstStyle/>
            <a:p>
              <a:pPr algn="ctr" defTabSz="1555712">
                <a:lnSpc>
                  <a:spcPct val="95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33" b="1" i="1" dirty="0">
                  <a:solidFill>
                    <a:schemeClr val="bg1"/>
                  </a:solidFill>
                </a:rPr>
                <a:t>      Technology Leadership</a:t>
              </a:r>
            </a:p>
          </p:txBody>
        </p:sp>
        <p:sp>
          <p:nvSpPr>
            <p:cNvPr id="248" name="BLACK CIRCLE"/>
            <p:cNvSpPr>
              <a:spLocks noChangeAspect="1"/>
            </p:cNvSpPr>
            <p:nvPr/>
          </p:nvSpPr>
          <p:spPr>
            <a:xfrm>
              <a:off x="7555038" y="356406"/>
              <a:ext cx="1179172" cy="117917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1920" tIns="0" rIns="121920" bIns="853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555712">
                <a:lnSpc>
                  <a:spcPct val="86000"/>
                </a:lnSpc>
              </a:pPr>
              <a:r>
                <a:rPr lang="en-US" sz="2000" b="1" dirty="0">
                  <a:solidFill>
                    <a:srgbClr val="2A313D"/>
                  </a:solidFill>
                </a:rPr>
                <a:t>The</a:t>
              </a:r>
            </a:p>
            <a:p>
              <a:pPr algn="ctr" defTabSz="1555712">
                <a:lnSpc>
                  <a:spcPct val="86000"/>
                </a:lnSpc>
              </a:pPr>
              <a:r>
                <a:rPr lang="en-US" sz="2000" b="1" dirty="0">
                  <a:solidFill>
                    <a:srgbClr val="2A313D"/>
                  </a:solidFill>
                </a:rPr>
                <a:t>Infinera</a:t>
              </a:r>
            </a:p>
            <a:p>
              <a:pPr algn="ctr" defTabSz="1555712">
                <a:lnSpc>
                  <a:spcPct val="86000"/>
                </a:lnSpc>
              </a:pPr>
              <a:r>
                <a:rPr lang="en-US" sz="2000" b="1" dirty="0">
                  <a:solidFill>
                    <a:srgbClr val="2A313D"/>
                  </a:solidFill>
                </a:rPr>
                <a:t>Experience</a:t>
              </a:r>
            </a:p>
          </p:txBody>
        </p:sp>
        <p:sp>
          <p:nvSpPr>
            <p:cNvPr id="249" name="Freeform 248"/>
            <p:cNvSpPr/>
            <p:nvPr/>
          </p:nvSpPr>
          <p:spPr>
            <a:xfrm rot="8100000">
              <a:off x="7350423" y="866317"/>
              <a:ext cx="176582" cy="180523"/>
            </a:xfrm>
            <a:custGeom>
              <a:avLst/>
              <a:gdLst>
                <a:gd name="connsiteX0" fmla="*/ 0 w 369888"/>
                <a:gd name="connsiteY0" fmla="*/ 0 h 354012"/>
                <a:gd name="connsiteX1" fmla="*/ 22225 w 369888"/>
                <a:gd name="connsiteY1" fmla="*/ 331787 h 354012"/>
                <a:gd name="connsiteX2" fmla="*/ 355600 w 369888"/>
                <a:gd name="connsiteY2" fmla="*/ 354012 h 354012"/>
                <a:gd name="connsiteX3" fmla="*/ 369888 w 369888"/>
                <a:gd name="connsiteY3" fmla="*/ 325437 h 354012"/>
                <a:gd name="connsiteX4" fmla="*/ 0 w 369888"/>
                <a:gd name="connsiteY4" fmla="*/ 0 h 354012"/>
                <a:gd name="connsiteX0" fmla="*/ 0 w 369888"/>
                <a:gd name="connsiteY0" fmla="*/ 0 h 358775"/>
                <a:gd name="connsiteX1" fmla="*/ 22225 w 369888"/>
                <a:gd name="connsiteY1" fmla="*/ 331787 h 358775"/>
                <a:gd name="connsiteX2" fmla="*/ 357187 w 369888"/>
                <a:gd name="connsiteY2" fmla="*/ 358775 h 358775"/>
                <a:gd name="connsiteX3" fmla="*/ 369888 w 369888"/>
                <a:gd name="connsiteY3" fmla="*/ 325437 h 358775"/>
                <a:gd name="connsiteX4" fmla="*/ 0 w 369888"/>
                <a:gd name="connsiteY4" fmla="*/ 0 h 358775"/>
                <a:gd name="connsiteX0" fmla="*/ 0 w 379413"/>
                <a:gd name="connsiteY0" fmla="*/ 0 h 358775"/>
                <a:gd name="connsiteX1" fmla="*/ 22225 w 379413"/>
                <a:gd name="connsiteY1" fmla="*/ 331787 h 358775"/>
                <a:gd name="connsiteX2" fmla="*/ 357187 w 379413"/>
                <a:gd name="connsiteY2" fmla="*/ 358775 h 358775"/>
                <a:gd name="connsiteX3" fmla="*/ 379413 w 379413"/>
                <a:gd name="connsiteY3" fmla="*/ 322262 h 358775"/>
                <a:gd name="connsiteX4" fmla="*/ 0 w 379413"/>
                <a:gd name="connsiteY4" fmla="*/ 0 h 358775"/>
                <a:gd name="connsiteX0" fmla="*/ 0 w 379413"/>
                <a:gd name="connsiteY0" fmla="*/ 7938 h 366713"/>
                <a:gd name="connsiteX1" fmla="*/ 22225 w 379413"/>
                <a:gd name="connsiteY1" fmla="*/ 339725 h 366713"/>
                <a:gd name="connsiteX2" fmla="*/ 357187 w 379413"/>
                <a:gd name="connsiteY2" fmla="*/ 366713 h 366713"/>
                <a:gd name="connsiteX3" fmla="*/ 379413 w 379413"/>
                <a:gd name="connsiteY3" fmla="*/ 330200 h 366713"/>
                <a:gd name="connsiteX4" fmla="*/ 29633 w 379413"/>
                <a:gd name="connsiteY4" fmla="*/ 0 h 366713"/>
                <a:gd name="connsiteX5" fmla="*/ 0 w 379413"/>
                <a:gd name="connsiteY5" fmla="*/ 7938 h 366713"/>
                <a:gd name="connsiteX0" fmla="*/ 1 w 379414"/>
                <a:gd name="connsiteY0" fmla="*/ 29105 h 387880"/>
                <a:gd name="connsiteX1" fmla="*/ 22226 w 379414"/>
                <a:gd name="connsiteY1" fmla="*/ 360892 h 387880"/>
                <a:gd name="connsiteX2" fmla="*/ 357188 w 379414"/>
                <a:gd name="connsiteY2" fmla="*/ 387880 h 387880"/>
                <a:gd name="connsiteX3" fmla="*/ 379414 w 379414"/>
                <a:gd name="connsiteY3" fmla="*/ 351367 h 387880"/>
                <a:gd name="connsiteX4" fmla="*/ 0 w 379414"/>
                <a:gd name="connsiteY4" fmla="*/ 0 h 387880"/>
                <a:gd name="connsiteX5" fmla="*/ 1 w 379414"/>
                <a:gd name="connsiteY5" fmla="*/ 29105 h 38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414" h="387880">
                  <a:moveTo>
                    <a:pt x="1" y="29105"/>
                  </a:moveTo>
                  <a:lnTo>
                    <a:pt x="22226" y="360892"/>
                  </a:lnTo>
                  <a:lnTo>
                    <a:pt x="357188" y="387880"/>
                  </a:lnTo>
                  <a:lnTo>
                    <a:pt x="379414" y="351367"/>
                  </a:lnTo>
                  <a:lnTo>
                    <a:pt x="0" y="0"/>
                  </a:lnTo>
                  <a:cubicBezTo>
                    <a:pt x="0" y="9702"/>
                    <a:pt x="1" y="19403"/>
                    <a:pt x="1" y="29105"/>
                  </a:cubicBezTo>
                  <a:close/>
                </a:path>
              </a:pathLst>
            </a:custGeom>
            <a:solidFill>
              <a:srgbClr val="E0E3E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1200" i="1" spc="93" dirty="0">
                <a:solidFill>
                  <a:schemeClr val="bg1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50" name="White Border"/>
            <p:cNvSpPr/>
            <p:nvPr/>
          </p:nvSpPr>
          <p:spPr bwMode="auto">
            <a:xfrm>
              <a:off x="7312872" y="115458"/>
              <a:ext cx="1664208" cy="1664205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1200" i="1" spc="93" dirty="0">
                <a:solidFill>
                  <a:srgbClr val="333333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51" name="White Border"/>
            <p:cNvSpPr/>
            <p:nvPr/>
          </p:nvSpPr>
          <p:spPr bwMode="auto">
            <a:xfrm>
              <a:off x="7320229" y="119616"/>
              <a:ext cx="1649811" cy="1649809"/>
            </a:xfrm>
            <a:prstGeom prst="ellips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1200" i="1" spc="93" dirty="0">
                <a:solidFill>
                  <a:schemeClr val="bg1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52" name="Oval 4"/>
            <p:cNvSpPr>
              <a:spLocks noChangeAspect="1"/>
            </p:cNvSpPr>
            <p:nvPr/>
          </p:nvSpPr>
          <p:spPr>
            <a:xfrm rot="3276185">
              <a:off x="7405697" y="182131"/>
              <a:ext cx="1505962" cy="1503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1" vert="horz" wrap="none" lIns="0" tIns="0" rIns="0" bIns="0" numCol="1" spcCol="1270" anchor="t" anchorCtr="0">
              <a:prstTxWarp prst="textArchDown">
                <a:avLst/>
              </a:prstTxWarp>
              <a:spAutoFit/>
            </a:bodyPr>
            <a:lstStyle/>
            <a:p>
              <a:pPr algn="ctr" defTabSz="1555712">
                <a:lnSpc>
                  <a:spcPct val="95000"/>
                </a:lnSpc>
                <a:spcAft>
                  <a:spcPct val="35000"/>
                </a:spcAft>
              </a:pPr>
              <a:r>
                <a:rPr lang="en-US" sz="933" b="1" i="1" spc="40" dirty="0">
                  <a:solidFill>
                    <a:schemeClr val="bg1"/>
                  </a:solidFill>
                </a:rPr>
                <a:t>       Time as a Weapon</a:t>
              </a:r>
            </a:p>
          </p:txBody>
        </p:sp>
        <p:sp>
          <p:nvSpPr>
            <p:cNvPr id="253" name="Oval 4"/>
            <p:cNvSpPr>
              <a:spLocks noChangeAspect="1"/>
            </p:cNvSpPr>
            <p:nvPr/>
          </p:nvSpPr>
          <p:spPr>
            <a:xfrm rot="18900000">
              <a:off x="7434249" y="236461"/>
              <a:ext cx="1444666" cy="1442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1" vert="horz" wrap="none" lIns="0" tIns="0" rIns="0" bIns="0" numCol="1" spcCol="1270" anchor="t" anchorCtr="0">
              <a:prstTxWarp prst="textArchDown">
                <a:avLst/>
              </a:prstTxWarp>
              <a:spAutoFit/>
            </a:bodyPr>
            <a:lstStyle/>
            <a:p>
              <a:pPr algn="ctr" defTabSz="1555712">
                <a:lnSpc>
                  <a:spcPct val="95000"/>
                </a:lnSpc>
                <a:spcAft>
                  <a:spcPct val="35000"/>
                </a:spcAft>
              </a:pPr>
              <a:r>
                <a:rPr lang="en-US" sz="933" b="1" i="1" spc="40" dirty="0">
                  <a:solidFill>
                    <a:schemeClr val="bg1"/>
                  </a:solidFill>
                </a:rPr>
                <a:t>Customer-Centric Focus      </a:t>
              </a:r>
            </a:p>
          </p:txBody>
        </p:sp>
      </p:grpSp>
      <p:pic>
        <p:nvPicPr>
          <p:cNvPr id="3074" name="Picture 2" descr="Infinera Capacity Engine">
            <a:extLst>
              <a:ext uri="{FF2B5EF4-FFF2-40B4-BE49-F238E27FC236}">
                <a16:creationId xmlns:a16="http://schemas.microsoft.com/office/drawing/2014/main" id="{3E3F4D5B-7401-4C38-90A8-0100147C3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80" y="2492279"/>
            <a:ext cx="67437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04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1605E-6 L -0.44323 0.2290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0" y="1145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3" grpId="1" animBg="1"/>
      <p:bldP spid="1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5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 descr="Illustration of the shipping process (7 steps)">
            <a:extLst>
              <a:ext uri="{FF2B5EF4-FFF2-40B4-BE49-F238E27FC236}">
                <a16:creationId xmlns:a16="http://schemas.microsoft.com/office/drawing/2014/main" id="{D585A70A-405B-4306-B7E7-13116716F8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479719"/>
            <a:ext cx="10905066" cy="38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69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hina contract manufacturers to us supply chain">
            <a:extLst>
              <a:ext uri="{FF2B5EF4-FFF2-40B4-BE49-F238E27FC236}">
                <a16:creationId xmlns:a16="http://schemas.microsoft.com/office/drawing/2014/main" id="{9218D896-6216-423C-B2A2-F199D83E47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31" y="643467"/>
            <a:ext cx="936313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3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66BA-E3E9-4C12-A31B-8F81A347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699AEB-B2BC-4DAC-978A-45C24369C093}"/>
              </a:ext>
            </a:extLst>
          </p:cNvPr>
          <p:cNvSpPr/>
          <p:nvPr/>
        </p:nvSpPr>
        <p:spPr>
          <a:xfrm>
            <a:off x="453006" y="1873102"/>
            <a:ext cx="889233" cy="528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United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669BE-83B2-4D92-8526-0EE4419CDE10}"/>
              </a:ext>
            </a:extLst>
          </p:cNvPr>
          <p:cNvSpPr txBox="1"/>
          <p:nvPr/>
        </p:nvSpPr>
        <p:spPr>
          <a:xfrm>
            <a:off x="268448" y="1340578"/>
            <a:ext cx="99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736BE-2FA7-4D54-8F34-42177E76E592}"/>
              </a:ext>
            </a:extLst>
          </p:cNvPr>
          <p:cNvSpPr/>
          <p:nvPr/>
        </p:nvSpPr>
        <p:spPr>
          <a:xfrm>
            <a:off x="453006" y="2748792"/>
            <a:ext cx="889233" cy="528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China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E4E3D7-C33E-4BD5-880E-93300FA08C69}"/>
              </a:ext>
            </a:extLst>
          </p:cNvPr>
          <p:cNvSpPr/>
          <p:nvPr/>
        </p:nvSpPr>
        <p:spPr>
          <a:xfrm>
            <a:off x="268447" y="3621815"/>
            <a:ext cx="1073792" cy="849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Other Asian countries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991BB4-D314-47E0-BEAE-379B4768862D}"/>
              </a:ext>
            </a:extLst>
          </p:cNvPr>
          <p:cNvSpPr txBox="1"/>
          <p:nvPr/>
        </p:nvSpPr>
        <p:spPr>
          <a:xfrm>
            <a:off x="2033809" y="1340578"/>
            <a:ext cx="157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Manufacturing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A0B261-B132-459F-A3F9-825928440EBD}"/>
              </a:ext>
            </a:extLst>
          </p:cNvPr>
          <p:cNvSpPr/>
          <p:nvPr/>
        </p:nvSpPr>
        <p:spPr>
          <a:xfrm>
            <a:off x="439956" y="4815849"/>
            <a:ext cx="889233" cy="528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Europe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9F77A8-2B36-49D9-A2D4-6CC800794799}"/>
              </a:ext>
            </a:extLst>
          </p:cNvPr>
          <p:cNvSpPr/>
          <p:nvPr/>
        </p:nvSpPr>
        <p:spPr>
          <a:xfrm>
            <a:off x="2036296" y="2554009"/>
            <a:ext cx="1872974" cy="1067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Assembly in United States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D99A46-E469-499C-AA2B-EE08C2425C09}"/>
              </a:ext>
            </a:extLst>
          </p:cNvPr>
          <p:cNvSpPr/>
          <p:nvPr/>
        </p:nvSpPr>
        <p:spPr>
          <a:xfrm>
            <a:off x="4603327" y="2554009"/>
            <a:ext cx="1872974" cy="1067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Warehouse facility in N. Cali or Amsterdam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D3ED12-2BAE-436C-BC5F-1D4EA272B864}"/>
              </a:ext>
            </a:extLst>
          </p:cNvPr>
          <p:cNvSpPr txBox="1"/>
          <p:nvPr/>
        </p:nvSpPr>
        <p:spPr>
          <a:xfrm>
            <a:off x="4943264" y="1340578"/>
            <a:ext cx="142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Warehousing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242467-DE89-4FEA-8915-57A8E3FA7E54}"/>
              </a:ext>
            </a:extLst>
          </p:cNvPr>
          <p:cNvSpPr txBox="1"/>
          <p:nvPr/>
        </p:nvSpPr>
        <p:spPr>
          <a:xfrm>
            <a:off x="7353827" y="1340578"/>
            <a:ext cx="129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Distribution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067F34-E8BB-40C1-9CAF-0071B809EA38}"/>
              </a:ext>
            </a:extLst>
          </p:cNvPr>
          <p:cNvSpPr/>
          <p:nvPr/>
        </p:nvSpPr>
        <p:spPr>
          <a:xfrm>
            <a:off x="7064632" y="2554009"/>
            <a:ext cx="1872974" cy="1067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Direct sales force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7B37B6-ED24-49F3-87CB-CDDDEDA7492F}"/>
              </a:ext>
            </a:extLst>
          </p:cNvPr>
          <p:cNvSpPr/>
          <p:nvPr/>
        </p:nvSpPr>
        <p:spPr>
          <a:xfrm>
            <a:off x="9356225" y="2554009"/>
            <a:ext cx="1872974" cy="1067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Warranty return, trade in program, </a:t>
            </a:r>
            <a:r>
              <a:rPr lang="en-US">
                <a:solidFill>
                  <a:schemeClr val="tx1"/>
                </a:solidFill>
              </a:rPr>
              <a:t>service contract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774E6C-240E-40AB-9615-FEC7C3BA3231}"/>
              </a:ext>
            </a:extLst>
          </p:cNvPr>
          <p:cNvSpPr txBox="1"/>
          <p:nvPr/>
        </p:nvSpPr>
        <p:spPr>
          <a:xfrm>
            <a:off x="9610589" y="1340578"/>
            <a:ext cx="9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368111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2063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D916-82CB-4CF7-8D75-A0ACEEBD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Ming Chao Snapshot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4B17BC9-A634-4CF5-942B-9653087C0598}"/>
              </a:ext>
            </a:extLst>
          </p:cNvPr>
          <p:cNvSpPr>
            <a:spLocks noGrp="1"/>
          </p:cNvSpPr>
          <p:nvPr/>
        </p:nvSpPr>
        <p:spPr>
          <a:xfrm>
            <a:off x="1664530" y="1698999"/>
            <a:ext cx="8862939" cy="34600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Information Systems Management (ISM), BS, UC Santa Cruz, 2004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Master Business Administration, MBA, Santa Clara University, 2010</a:t>
            </a:r>
            <a:endParaRPr lang="en-US" sz="1800" baseline="300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Infinera 2017 – Present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Currently Position – Director, Logistics and Global Trade Compliance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Held various positions in project/program management, auditing, consulting and trade compliance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Seagate, </a:t>
            </a:r>
            <a:r>
              <a:rPr lang="en-US" sz="1800" dirty="0" err="1"/>
              <a:t>Netapp</a:t>
            </a:r>
            <a:r>
              <a:rPr lang="en-US" sz="1800" dirty="0"/>
              <a:t>, Expeditors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1491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D916-82CB-4CF7-8D75-A0ACEEBD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Snapshot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4B17BC9-A634-4CF5-942B-9653087C0598}"/>
              </a:ext>
            </a:extLst>
          </p:cNvPr>
          <p:cNvSpPr>
            <a:spLocks noGrp="1"/>
          </p:cNvSpPr>
          <p:nvPr/>
        </p:nvSpPr>
        <p:spPr>
          <a:xfrm>
            <a:off x="1664530" y="1698999"/>
            <a:ext cx="8862939" cy="34600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Founded in 2000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FY16 revenue: $870.1 million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GAAP gross margin: 45.2%</a:t>
            </a:r>
            <a:endParaRPr lang="en-US" sz="1800" baseline="300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Pioneer in large scale photonic integrated circuits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Vertically integrated with own fab in Sunnyvale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46386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3"/>
          <p:cNvGrpSpPr>
            <a:grpSpLocks noChangeAspect="1"/>
          </p:cNvGrpSpPr>
          <p:nvPr/>
        </p:nvGrpSpPr>
        <p:grpSpPr>
          <a:xfrm>
            <a:off x="0" y="1048578"/>
            <a:ext cx="12192000" cy="5434540"/>
            <a:chOff x="-87047" y="1025022"/>
            <a:chExt cx="8885500" cy="3960680"/>
          </a:xfrm>
        </p:grpSpPr>
        <p:pic>
          <p:nvPicPr>
            <p:cNvPr id="76" name="Picture 75" descr="Map background.png"/>
            <p:cNvPicPr>
              <a:picLocks noChangeAspect="1"/>
            </p:cNvPicPr>
            <p:nvPr/>
          </p:nvPicPr>
          <p:blipFill>
            <a:blip r:embed="rId3" cstate="print">
              <a:lum bright="11000"/>
              <a:duotone>
                <a:prstClr val="black"/>
                <a:srgbClr val="99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347140" y="1025022"/>
              <a:ext cx="5451313" cy="3960680"/>
            </a:xfrm>
            <a:prstGeom prst="rect">
              <a:avLst/>
            </a:prstGeom>
            <a:ln w="25400">
              <a:noFill/>
            </a:ln>
            <a:effectLst>
              <a:outerShdw blurRad="25400" algn="ctr" rotWithShape="0">
                <a:srgbClr val="77A5B5"/>
              </a:outerShdw>
            </a:effectLst>
          </p:spPr>
        </p:pic>
        <p:pic>
          <p:nvPicPr>
            <p:cNvPr id="77" name="Picture 76" descr="Map background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99CCFF">
                  <a:tint val="45000"/>
                  <a:satMod val="400000"/>
                </a:srgbClr>
              </a:duotone>
              <a:lum bright="1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87047" y="1025022"/>
              <a:ext cx="3373227" cy="3908571"/>
            </a:xfrm>
            <a:prstGeom prst="rect">
              <a:avLst/>
            </a:prstGeom>
            <a:ln w="25400">
              <a:noFill/>
            </a:ln>
            <a:effectLst>
              <a:outerShdw blurRad="25400" algn="ctr" rotWithShape="0">
                <a:srgbClr val="77A5B5"/>
              </a:outerShdw>
            </a:effectLst>
          </p:spPr>
        </p:pic>
      </p:grpSp>
      <p:sp>
        <p:nvSpPr>
          <p:cNvPr id="107" name="Rectangle 10"/>
          <p:cNvSpPr>
            <a:spLocks noChangeArrowheads="1"/>
          </p:cNvSpPr>
          <p:nvPr/>
        </p:nvSpPr>
        <p:spPr bwMode="auto">
          <a:xfrm flipV="1">
            <a:off x="0" y="1309511"/>
            <a:ext cx="12192000" cy="5243304"/>
          </a:xfrm>
          <a:prstGeom prst="rect">
            <a:avLst/>
          </a:prstGeom>
          <a:gradFill rotWithShape="1">
            <a:gsLst>
              <a:gs pos="15000">
                <a:schemeClr val="bg1">
                  <a:alpha val="67000"/>
                </a:schemeClr>
              </a:gs>
              <a:gs pos="96000">
                <a:schemeClr val="bg1">
                  <a:alpha val="0"/>
                </a:scheme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2400" dirty="0">
              <a:solidFill>
                <a:schemeClr val="bg1"/>
              </a:solidFill>
              <a:latin typeface="Arial" pitchFamily="34" charset="0"/>
              <a:cs typeface="Lucida Sans Unicode" pitchFamily="34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1127760" y="3573496"/>
            <a:ext cx="917787" cy="0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21920" tIns="60960" rIns="121920" bIns="60960" numCol="1" anchor="ctr" compatLnSpc="1">
            <a:prstTxWarp prst="textNoShape">
              <a:avLst/>
            </a:prstTxWarp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spc="-8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About Infinera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957423" y="1714077"/>
            <a:ext cx="222107" cy="889140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 noChangeAspect="1"/>
          </p:cNvCxnSpPr>
          <p:nvPr/>
        </p:nvCxnSpPr>
        <p:spPr>
          <a:xfrm>
            <a:off x="6696574" y="1796627"/>
            <a:ext cx="1669" cy="522775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011334" y="2622272"/>
            <a:ext cx="552919" cy="951225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6683741" y="2808724"/>
            <a:ext cx="292793" cy="865385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 flipH="1">
            <a:off x="9944542" y="1579419"/>
            <a:ext cx="576701" cy="281340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2280361" y="1714076"/>
            <a:ext cx="0" cy="867128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871059" y="1258459"/>
            <a:ext cx="1651029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/>
          <a:p>
            <a:pPr algn="ctr"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Coherent Design</a:t>
            </a:r>
          </a:p>
          <a:p>
            <a:pPr algn="ctr"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Ottawa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84029" y="1256877"/>
            <a:ext cx="1354602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Global HQ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Silicon Valley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301453" y="1256877"/>
            <a:ext cx="1135311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Metro 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Stockholm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56599" y="3306905"/>
            <a:ext cx="1575303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R&amp;D, Packaging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Allentown, PA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68528" y="3306905"/>
            <a:ext cx="2259593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Optical Architecture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Annapolis Junction, MD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656921" y="3306905"/>
            <a:ext cx="1246880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R&amp;D Center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Bangalore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432790" y="1256877"/>
            <a:ext cx="1695144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Hardware Center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Beijing</a:t>
            </a:r>
          </a:p>
        </p:txBody>
      </p:sp>
      <p:sp>
        <p:nvSpPr>
          <p:cNvPr id="86" name="5-Point Star 85"/>
          <p:cNvSpPr/>
          <p:nvPr/>
        </p:nvSpPr>
        <p:spPr>
          <a:xfrm>
            <a:off x="6573455" y="2239009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87" name="5-Point Star 86"/>
          <p:cNvSpPr/>
          <p:nvPr/>
        </p:nvSpPr>
        <p:spPr>
          <a:xfrm>
            <a:off x="6448073" y="2481719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88" name="5-Point Star 87"/>
          <p:cNvSpPr/>
          <p:nvPr/>
        </p:nvSpPr>
        <p:spPr>
          <a:xfrm>
            <a:off x="6572250" y="2684918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93" name="5-Point Star 92"/>
          <p:cNvSpPr/>
          <p:nvPr/>
        </p:nvSpPr>
        <p:spPr>
          <a:xfrm>
            <a:off x="5025639" y="2419050"/>
            <a:ext cx="391771" cy="339421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96" name="5-Point Star 95"/>
          <p:cNvSpPr/>
          <p:nvPr/>
        </p:nvSpPr>
        <p:spPr>
          <a:xfrm>
            <a:off x="9804401" y="1714077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98" name="5-Point Star 97"/>
          <p:cNvSpPr/>
          <p:nvPr/>
        </p:nvSpPr>
        <p:spPr>
          <a:xfrm>
            <a:off x="2157243" y="2463658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01" name="5-Point Star 100"/>
          <p:cNvSpPr/>
          <p:nvPr/>
        </p:nvSpPr>
        <p:spPr>
          <a:xfrm>
            <a:off x="1002605" y="3427870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08" name="Slide Number Placeholder 5"/>
          <p:cNvSpPr txBox="1">
            <a:spLocks/>
          </p:cNvSpPr>
          <p:nvPr/>
        </p:nvSpPr>
        <p:spPr bwMode="white">
          <a:xfrm>
            <a:off x="169334" y="6466418"/>
            <a:ext cx="3604684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/>
            <a:fld id="{6712442C-3775-4C40-B915-6F8FC904790F}" type="slidenum">
              <a:rPr lang="en-US" altLang="en-US" sz="1200">
                <a:solidFill>
                  <a:schemeClr val="accent1"/>
                </a:solidFill>
              </a:rPr>
              <a:pPr defTabSz="1219170"/>
              <a:t>4</a:t>
            </a:fld>
            <a:r>
              <a:rPr lang="en-US" altLang="en-US" sz="1200" dirty="0">
                <a:solidFill>
                  <a:schemeClr val="accent1"/>
                </a:solidFill>
              </a:rPr>
              <a:t> | © 2016 Infinera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grpSp>
        <p:nvGrpSpPr>
          <p:cNvPr id="4" name="Group 41"/>
          <p:cNvGrpSpPr/>
          <p:nvPr/>
        </p:nvGrpSpPr>
        <p:grpSpPr>
          <a:xfrm>
            <a:off x="839754" y="3986759"/>
            <a:ext cx="10279226" cy="2517612"/>
            <a:chOff x="839754" y="3986759"/>
            <a:chExt cx="10279226" cy="2517612"/>
          </a:xfrm>
        </p:grpSpPr>
        <p:sp>
          <p:nvSpPr>
            <p:cNvPr id="40" name="Content Placeholder 4"/>
            <p:cNvSpPr txBox="1">
              <a:spLocks/>
            </p:cNvSpPr>
            <p:nvPr/>
          </p:nvSpPr>
          <p:spPr>
            <a:xfrm>
              <a:off x="839754" y="3986759"/>
              <a:ext cx="5421087" cy="220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667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Innovator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Only company to design and manufacture large-scale photonic integrated circuits (PICs) 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Provides integrated and disaggregated optical transport systems for terabit communications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Over 500 patents filed/granted around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technology and process innovation</a:t>
              </a:r>
            </a:p>
          </p:txBody>
        </p:sp>
        <p:sp>
          <p:nvSpPr>
            <p:cNvPr id="41" name="Content Placeholder 4"/>
            <p:cNvSpPr txBox="1">
              <a:spLocks/>
            </p:cNvSpPr>
            <p:nvPr/>
          </p:nvSpPr>
          <p:spPr>
            <a:xfrm>
              <a:off x="6399343" y="3986759"/>
              <a:ext cx="4719637" cy="251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667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/>
                </a:rPr>
                <a:t>Global Leader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Recognized for technology leadership, world-class quality and customer-centric focus accelerating time to revenue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Comprehensive support services to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a global customer base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2,350+ employees around the globe focused on customer success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635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8321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399" y="36667"/>
            <a:ext cx="11447204" cy="1024871"/>
          </a:xfrm>
        </p:spPr>
        <p:txBody>
          <a:bodyPr/>
          <a:lstStyle/>
          <a:p>
            <a:r>
              <a:rPr lang="en-US" dirty="0"/>
              <a:t>Infinera’s Journey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8754" y="6349651"/>
            <a:ext cx="3450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* Dell’Oro DWDM Long Haul Reports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95492" y="1743601"/>
            <a:ext cx="11511566" cy="3765497"/>
            <a:chOff x="605888" y="1769001"/>
            <a:chExt cx="11511566" cy="3765497"/>
          </a:xfrm>
        </p:grpSpPr>
        <p:sp>
          <p:nvSpPr>
            <p:cNvPr id="21" name="TextBox 20"/>
            <p:cNvSpPr txBox="1"/>
            <p:nvPr/>
          </p:nvSpPr>
          <p:spPr>
            <a:xfrm>
              <a:off x="2573370" y="4517745"/>
              <a:ext cx="1636983" cy="866647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2005:</a:t>
              </a:r>
              <a:r>
                <a:rPr lang="en-US" sz="1600" b="1" dirty="0">
                  <a:solidFill>
                    <a:srgbClr val="5F5F5F"/>
                  </a:solidFill>
                </a:rPr>
                <a:t> Shipped 10G PIC-based DTN, rapidly reaches $100M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05580" y="1769001"/>
              <a:ext cx="2194710" cy="649986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2007:</a:t>
              </a:r>
              <a:r>
                <a:rPr lang="en-US" sz="1600" b="1" dirty="0">
                  <a:solidFill>
                    <a:srgbClr val="5F5F5F"/>
                  </a:solidFill>
                </a:rPr>
                <a:t> 10G wave </a:t>
              </a:r>
              <a:br>
                <a:rPr lang="en-US" sz="1600" b="1" dirty="0">
                  <a:solidFill>
                    <a:srgbClr val="5F5F5F"/>
                  </a:solidFill>
                </a:rPr>
              </a:br>
              <a:r>
                <a:rPr lang="en-US" sz="1600" b="1" dirty="0">
                  <a:solidFill>
                    <a:srgbClr val="5F5F5F"/>
                  </a:solidFill>
                </a:rPr>
                <a:t>market leader (47%)*, completed IPO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3666" y="1769001"/>
              <a:ext cx="2186136" cy="649986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2000:</a:t>
              </a:r>
              <a:r>
                <a:rPr lang="en-US" sz="1600" b="1" dirty="0">
                  <a:solidFill>
                    <a:srgbClr val="5F5F5F"/>
                  </a:solidFill>
                </a:rPr>
                <a:t> Infinera founded, promises to do the impossible: PICs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42884" y="2836132"/>
              <a:ext cx="1584467" cy="649986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2004: </a:t>
              </a:r>
              <a:r>
                <a:rPr lang="en-US" sz="1600" b="1" dirty="0">
                  <a:solidFill>
                    <a:srgbClr val="5F5F5F"/>
                  </a:solidFill>
                </a:rPr>
                <a:t>Introduced industry’s first large scale PIC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79266" y="4517745"/>
              <a:ext cx="1301642" cy="866647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600"/>
                </a:lnSpc>
                <a:buFont typeface="Arial" panose="020B0604020202020204" pitchFamily="34" charset="0"/>
                <a:buChar char="•"/>
                <a:defRPr sz="1700" b="1">
                  <a:solidFill>
                    <a:srgbClr val="5F5F5F"/>
                  </a:solidFill>
                </a:defRPr>
              </a:lvl1pPr>
            </a:lstStyle>
            <a:p>
              <a:pPr marL="0" indent="0" defTabSz="609570">
                <a:lnSpc>
                  <a:spcPct val="88000"/>
                </a:lnSpc>
                <a:buNone/>
              </a:pPr>
              <a:r>
                <a:rPr lang="en-US" sz="1600" dirty="0">
                  <a:solidFill>
                    <a:srgbClr val="568E3A"/>
                  </a:solidFill>
                </a:rPr>
                <a:t>2014: </a:t>
              </a:r>
              <a:r>
                <a:rPr lang="en-US" sz="1600" dirty="0"/>
                <a:t>Introduced Cloud Xpress for DCI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57062" y="4517745"/>
              <a:ext cx="1998538" cy="930767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600"/>
                </a:lnSpc>
                <a:buFont typeface="Arial" panose="020B0604020202020204" pitchFamily="34" charset="0"/>
                <a:buChar char="•"/>
                <a:defRPr sz="1700" b="1" i="1"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pPr marL="0" indent="0" defTabSz="609570">
                <a:lnSpc>
                  <a:spcPct val="88000"/>
                </a:lnSpc>
                <a:spcBef>
                  <a:spcPts val="533"/>
                </a:spcBef>
                <a:buNone/>
              </a:pPr>
              <a:r>
                <a:rPr lang="en-US" sz="1600" i="0" dirty="0">
                  <a:solidFill>
                    <a:srgbClr val="568E3A"/>
                  </a:solidFill>
                </a:rPr>
                <a:t>2015: </a:t>
              </a:r>
              <a:r>
                <a:rPr lang="en-US" sz="1600" i="0" dirty="0">
                  <a:solidFill>
                    <a:srgbClr val="5F5F5F"/>
                  </a:solidFill>
                </a:rPr>
                <a:t>Introduced Sliceable Photonics</a:t>
              </a:r>
            </a:p>
            <a:p>
              <a:pPr marL="0" indent="0" defTabSz="609570">
                <a:lnSpc>
                  <a:spcPct val="88000"/>
                </a:lnSpc>
                <a:spcBef>
                  <a:spcPts val="533"/>
                </a:spcBef>
                <a:buNone/>
              </a:pPr>
              <a:r>
                <a:rPr lang="en-US" sz="1600" i="0" dirty="0">
                  <a:solidFill>
                    <a:srgbClr val="5F5F5F"/>
                  </a:solidFill>
                </a:rPr>
                <a:t>Infinera acquires Transmode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07557" y="1769001"/>
              <a:ext cx="3062658" cy="1797415"/>
            </a:xfrm>
            <a:prstGeom prst="rect">
              <a:avLst/>
            </a:prstGeom>
            <a:noFill/>
          </p:spPr>
          <p:txBody>
            <a:bodyPr wrap="square" lIns="97536" tIns="0" rIns="0" bIns="0" rtlCol="0" anchor="t" anchorCtr="0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600"/>
                </a:lnSpc>
                <a:buFont typeface="Arial" panose="020B0604020202020204" pitchFamily="34" charset="0"/>
                <a:buChar char="•"/>
                <a:defRPr sz="1700" b="1" i="1"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pPr marL="0" indent="0" defTabSz="609570">
                <a:lnSpc>
                  <a:spcPct val="88000"/>
                </a:lnSpc>
                <a:spcBef>
                  <a:spcPts val="533"/>
                </a:spcBef>
                <a:buNone/>
              </a:pPr>
              <a:r>
                <a:rPr lang="en-US" sz="1600" i="0" dirty="0">
                  <a:solidFill>
                    <a:srgbClr val="568E3A"/>
                  </a:solidFill>
                </a:rPr>
                <a:t>2016: </a:t>
              </a:r>
              <a:r>
                <a:rPr lang="en-US" sz="1600" i="0" dirty="0">
                  <a:solidFill>
                    <a:srgbClr val="5F5F5F"/>
                  </a:solidFill>
                </a:rPr>
                <a:t>Introduction of Infinite Capacity Engine in Cloud Xpress 2 and new DTN-X platforms to power Cloud-scale networks</a:t>
              </a:r>
            </a:p>
            <a:p>
              <a:pPr marL="0" indent="0" defTabSz="609570">
                <a:lnSpc>
                  <a:spcPct val="88000"/>
                </a:lnSpc>
                <a:spcBef>
                  <a:spcPts val="533"/>
                </a:spcBef>
                <a:buNone/>
              </a:pPr>
              <a:r>
                <a:rPr lang="en-US" sz="1600" i="0" dirty="0">
                  <a:solidFill>
                    <a:srgbClr val="5F5F5F"/>
                  </a:solidFill>
                </a:rPr>
                <a:t>Infinera validates </a:t>
              </a:r>
              <a:br>
                <a:rPr lang="en-US" sz="1600" i="0" dirty="0">
                  <a:solidFill>
                    <a:srgbClr val="5F5F5F"/>
                  </a:solidFill>
                </a:rPr>
              </a:br>
              <a:r>
                <a:rPr lang="en-US" sz="1600" i="0" dirty="0">
                  <a:solidFill>
                    <a:srgbClr val="5F5F5F"/>
                  </a:solidFill>
                </a:rPr>
                <a:t>interoperability </a:t>
              </a:r>
              <a:br>
                <a:rPr lang="en-US" sz="1600" i="0" dirty="0">
                  <a:solidFill>
                    <a:srgbClr val="5F5F5F"/>
                  </a:solidFill>
                </a:rPr>
              </a:br>
              <a:r>
                <a:rPr lang="en-US" sz="1600" i="0" dirty="0">
                  <a:solidFill>
                    <a:srgbClr val="5F5F5F"/>
                  </a:solidFill>
                </a:rPr>
                <a:t>with white box </a:t>
              </a:r>
              <a:br>
                <a:rPr lang="en-US" sz="1600" i="0" dirty="0">
                  <a:solidFill>
                    <a:srgbClr val="5F5F5F"/>
                  </a:solidFill>
                </a:rPr>
              </a:br>
              <a:r>
                <a:rPr lang="en-US" sz="1600" i="0" dirty="0">
                  <a:solidFill>
                    <a:srgbClr val="5F5F5F"/>
                  </a:solidFill>
                </a:rPr>
                <a:t>open line system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12215" y="2836132"/>
              <a:ext cx="1584467" cy="433324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2008: </a:t>
              </a:r>
              <a:r>
                <a:rPr lang="en-US" sz="1600" b="1" dirty="0">
                  <a:solidFill>
                    <a:srgbClr val="5F5F5F"/>
                  </a:solidFill>
                </a:rPr>
                <a:t>#1 market share in NA LH*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892520" y="2806315"/>
              <a:ext cx="2224934" cy="2728183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  <a:spcBef>
                  <a:spcPts val="533"/>
                </a:spcBef>
              </a:pPr>
              <a:r>
                <a:rPr lang="en-US" sz="1600" b="1" dirty="0">
                  <a:solidFill>
                    <a:srgbClr val="568E3A"/>
                  </a:solidFill>
                </a:rPr>
                <a:t>2017: </a:t>
              </a:r>
              <a:r>
                <a:rPr lang="en-US" sz="1600" b="1" dirty="0">
                  <a:solidFill>
                    <a:srgbClr val="5F5F5F"/>
                  </a:solidFill>
                </a:rPr>
                <a:t>New subsea DTN-X platforms to power cloud scale networks</a:t>
              </a:r>
            </a:p>
            <a:p>
              <a:pPr defTabSz="609570">
                <a:lnSpc>
                  <a:spcPct val="88000"/>
                </a:lnSpc>
                <a:spcBef>
                  <a:spcPts val="533"/>
                </a:spcBef>
              </a:pPr>
              <a:r>
                <a:rPr lang="en-US" sz="1600" b="1" dirty="0">
                  <a:solidFill>
                    <a:srgbClr val="5F5F5F"/>
                  </a:solidFill>
                </a:rPr>
                <a:t>New optical mobile transport solutions pave the way to 5G</a:t>
              </a:r>
            </a:p>
            <a:p>
              <a:pPr defTabSz="609570">
                <a:lnSpc>
                  <a:spcPct val="88000"/>
                </a:lnSpc>
                <a:spcBef>
                  <a:spcPts val="533"/>
                </a:spcBef>
              </a:pPr>
              <a:r>
                <a:rPr lang="en-US" sz="1600" b="1" dirty="0">
                  <a:solidFill>
                    <a:srgbClr val="5F5F5F"/>
                  </a:solidFill>
                </a:rPr>
                <a:t>Infinera Instant Network - the next generation of software defined capacity for cloud scale networks </a:t>
              </a:r>
            </a:p>
            <a:p>
              <a:pPr defTabSz="609570">
                <a:lnSpc>
                  <a:spcPct val="88000"/>
                </a:lnSpc>
              </a:pPr>
              <a:endParaRPr lang="en-US" sz="1600" b="1" dirty="0">
                <a:solidFill>
                  <a:srgbClr val="5F5F5F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30943" y="4517745"/>
              <a:ext cx="1289864" cy="866647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2010: </a:t>
              </a:r>
              <a:br>
                <a:rPr lang="en-US" sz="1600" b="1" dirty="0">
                  <a:solidFill>
                    <a:srgbClr val="568E3A"/>
                  </a:solidFill>
                </a:rPr>
              </a:br>
              <a:r>
                <a:rPr lang="en-US" sz="1600" b="1" dirty="0">
                  <a:solidFill>
                    <a:srgbClr val="5F5F5F"/>
                  </a:solidFill>
                </a:rPr>
                <a:t>Leapfrogs 40G, invests in 100G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46815" y="1769001"/>
              <a:ext cx="1446094" cy="649986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2012: </a:t>
              </a:r>
              <a:r>
                <a:rPr lang="en-US" sz="1600" b="1" dirty="0">
                  <a:solidFill>
                    <a:srgbClr val="5F5F5F"/>
                  </a:solidFill>
                </a:rPr>
                <a:t>Shipped 500G PIC-based DTN-X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945379" y="1811335"/>
              <a:ext cx="0" cy="219456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842883" y="2861532"/>
              <a:ext cx="0" cy="109728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3505580" y="1811336"/>
              <a:ext cx="0" cy="219456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4210968" y="2861532"/>
              <a:ext cx="0" cy="109728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573370" y="4063900"/>
              <a:ext cx="0" cy="535602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9870353" y="2861533"/>
              <a:ext cx="0" cy="987615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157062" y="3964970"/>
              <a:ext cx="0" cy="63454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130942" y="3964964"/>
              <a:ext cx="1" cy="634539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6046815" y="1811336"/>
              <a:ext cx="0" cy="219456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reeform 75"/>
            <p:cNvSpPr/>
            <p:nvPr/>
          </p:nvSpPr>
          <p:spPr>
            <a:xfrm flipV="1">
              <a:off x="6783315" y="4128911"/>
              <a:ext cx="669840" cy="470599"/>
            </a:xfrm>
            <a:custGeom>
              <a:avLst/>
              <a:gdLst>
                <a:gd name="connsiteX0" fmla="*/ 533400 w 533400"/>
                <a:gd name="connsiteY0" fmla="*/ 1746250 h 1746250"/>
                <a:gd name="connsiteX1" fmla="*/ 488950 w 533400"/>
                <a:gd name="connsiteY1" fmla="*/ 933450 h 1746250"/>
                <a:gd name="connsiteX2" fmla="*/ 6350 w 533400"/>
                <a:gd name="connsiteY2" fmla="*/ 952500 h 1746250"/>
                <a:gd name="connsiteX3" fmla="*/ 0 w 533400"/>
                <a:gd name="connsiteY3" fmla="*/ 0 h 1746250"/>
                <a:gd name="connsiteX0" fmla="*/ 533400 w 533401"/>
                <a:gd name="connsiteY0" fmla="*/ 1746250 h 1746250"/>
                <a:gd name="connsiteX1" fmla="*/ 533401 w 533401"/>
                <a:gd name="connsiteY1" fmla="*/ 976313 h 1746250"/>
                <a:gd name="connsiteX2" fmla="*/ 6350 w 533401"/>
                <a:gd name="connsiteY2" fmla="*/ 952500 h 1746250"/>
                <a:gd name="connsiteX3" fmla="*/ 0 w 533401"/>
                <a:gd name="connsiteY3" fmla="*/ 0 h 1746250"/>
                <a:gd name="connsiteX0" fmla="*/ 533400 w 533400"/>
                <a:gd name="connsiteY0" fmla="*/ 1746250 h 1746250"/>
                <a:gd name="connsiteX1" fmla="*/ 531628 w 533400"/>
                <a:gd name="connsiteY1" fmla="*/ 976313 h 1746250"/>
                <a:gd name="connsiteX2" fmla="*/ 6350 w 533400"/>
                <a:gd name="connsiteY2" fmla="*/ 952500 h 1746250"/>
                <a:gd name="connsiteX3" fmla="*/ 0 w 533400"/>
                <a:gd name="connsiteY3" fmla="*/ 0 h 1746250"/>
                <a:gd name="connsiteX0" fmla="*/ 535516 w 535516"/>
                <a:gd name="connsiteY0" fmla="*/ 1746250 h 1746250"/>
                <a:gd name="connsiteX1" fmla="*/ 533744 w 535516"/>
                <a:gd name="connsiteY1" fmla="*/ 976313 h 1746250"/>
                <a:gd name="connsiteX2" fmla="*/ 2117 w 535516"/>
                <a:gd name="connsiteY2" fmla="*/ 976313 h 1746250"/>
                <a:gd name="connsiteX3" fmla="*/ 2116 w 535516"/>
                <a:gd name="connsiteY3" fmla="*/ 0 h 1746250"/>
                <a:gd name="connsiteX0" fmla="*/ 535515 w 535515"/>
                <a:gd name="connsiteY0" fmla="*/ 1746250 h 1746250"/>
                <a:gd name="connsiteX1" fmla="*/ 533743 w 535515"/>
                <a:gd name="connsiteY1" fmla="*/ 976313 h 1746250"/>
                <a:gd name="connsiteX2" fmla="*/ 2117 w 535515"/>
                <a:gd name="connsiteY2" fmla="*/ 976313 h 1746250"/>
                <a:gd name="connsiteX3" fmla="*/ 2115 w 535515"/>
                <a:gd name="connsiteY3" fmla="*/ 0 h 1746250"/>
                <a:gd name="connsiteX0" fmla="*/ 535515 w 535515"/>
                <a:gd name="connsiteY0" fmla="*/ 1746250 h 1746250"/>
                <a:gd name="connsiteX1" fmla="*/ 533743 w 535515"/>
                <a:gd name="connsiteY1" fmla="*/ 976313 h 1746250"/>
                <a:gd name="connsiteX2" fmla="*/ 2117 w 535515"/>
                <a:gd name="connsiteY2" fmla="*/ 976313 h 1746250"/>
                <a:gd name="connsiteX3" fmla="*/ 2115 w 535515"/>
                <a:gd name="connsiteY3" fmla="*/ 0 h 17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515" h="1746250">
                  <a:moveTo>
                    <a:pt x="535515" y="1746250"/>
                  </a:moveTo>
                  <a:cubicBezTo>
                    <a:pt x="535515" y="1489604"/>
                    <a:pt x="533743" y="1232959"/>
                    <a:pt x="533743" y="976313"/>
                  </a:cubicBezTo>
                  <a:lnTo>
                    <a:pt x="2117" y="976313"/>
                  </a:lnTo>
                  <a:cubicBezTo>
                    <a:pt x="0" y="658813"/>
                    <a:pt x="4232" y="317500"/>
                    <a:pt x="2115" y="0"/>
                  </a:cubicBezTo>
                </a:path>
              </a:pathLst>
            </a:cu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705269" y="1811336"/>
              <a:ext cx="1167944" cy="2184847"/>
            </a:xfrm>
            <a:custGeom>
              <a:avLst/>
              <a:gdLst>
                <a:gd name="connsiteX0" fmla="*/ 533400 w 533400"/>
                <a:gd name="connsiteY0" fmla="*/ 1746250 h 1746250"/>
                <a:gd name="connsiteX1" fmla="*/ 488950 w 533400"/>
                <a:gd name="connsiteY1" fmla="*/ 933450 h 1746250"/>
                <a:gd name="connsiteX2" fmla="*/ 6350 w 533400"/>
                <a:gd name="connsiteY2" fmla="*/ 952500 h 1746250"/>
                <a:gd name="connsiteX3" fmla="*/ 0 w 533400"/>
                <a:gd name="connsiteY3" fmla="*/ 0 h 1746250"/>
                <a:gd name="connsiteX0" fmla="*/ 533400 w 533401"/>
                <a:gd name="connsiteY0" fmla="*/ 1746250 h 1746250"/>
                <a:gd name="connsiteX1" fmla="*/ 533401 w 533401"/>
                <a:gd name="connsiteY1" fmla="*/ 976313 h 1746250"/>
                <a:gd name="connsiteX2" fmla="*/ 6350 w 533401"/>
                <a:gd name="connsiteY2" fmla="*/ 952500 h 1746250"/>
                <a:gd name="connsiteX3" fmla="*/ 0 w 533401"/>
                <a:gd name="connsiteY3" fmla="*/ 0 h 1746250"/>
                <a:gd name="connsiteX0" fmla="*/ 533400 w 533400"/>
                <a:gd name="connsiteY0" fmla="*/ 1746250 h 1746250"/>
                <a:gd name="connsiteX1" fmla="*/ 531628 w 533400"/>
                <a:gd name="connsiteY1" fmla="*/ 976313 h 1746250"/>
                <a:gd name="connsiteX2" fmla="*/ 6350 w 533400"/>
                <a:gd name="connsiteY2" fmla="*/ 952500 h 1746250"/>
                <a:gd name="connsiteX3" fmla="*/ 0 w 533400"/>
                <a:gd name="connsiteY3" fmla="*/ 0 h 1746250"/>
                <a:gd name="connsiteX0" fmla="*/ 535516 w 535516"/>
                <a:gd name="connsiteY0" fmla="*/ 1746250 h 1746250"/>
                <a:gd name="connsiteX1" fmla="*/ 533744 w 535516"/>
                <a:gd name="connsiteY1" fmla="*/ 976313 h 1746250"/>
                <a:gd name="connsiteX2" fmla="*/ 2117 w 535516"/>
                <a:gd name="connsiteY2" fmla="*/ 976313 h 1746250"/>
                <a:gd name="connsiteX3" fmla="*/ 2116 w 535516"/>
                <a:gd name="connsiteY3" fmla="*/ 0 h 1746250"/>
                <a:gd name="connsiteX0" fmla="*/ 535515 w 535515"/>
                <a:gd name="connsiteY0" fmla="*/ 1746250 h 1746250"/>
                <a:gd name="connsiteX1" fmla="*/ 533743 w 535515"/>
                <a:gd name="connsiteY1" fmla="*/ 976313 h 1746250"/>
                <a:gd name="connsiteX2" fmla="*/ 2117 w 535515"/>
                <a:gd name="connsiteY2" fmla="*/ 976313 h 1746250"/>
                <a:gd name="connsiteX3" fmla="*/ 2115 w 535515"/>
                <a:gd name="connsiteY3" fmla="*/ 0 h 1746250"/>
                <a:gd name="connsiteX0" fmla="*/ 535515 w 535515"/>
                <a:gd name="connsiteY0" fmla="*/ 1746250 h 1746250"/>
                <a:gd name="connsiteX1" fmla="*/ 533743 w 535515"/>
                <a:gd name="connsiteY1" fmla="*/ 976313 h 1746250"/>
                <a:gd name="connsiteX2" fmla="*/ 2117 w 535515"/>
                <a:gd name="connsiteY2" fmla="*/ 976313 h 1746250"/>
                <a:gd name="connsiteX3" fmla="*/ 2115 w 535515"/>
                <a:gd name="connsiteY3" fmla="*/ 0 h 1746250"/>
                <a:gd name="connsiteX0" fmla="*/ 535517 w 535517"/>
                <a:gd name="connsiteY0" fmla="*/ 1746250 h 1746250"/>
                <a:gd name="connsiteX1" fmla="*/ 533745 w 535517"/>
                <a:gd name="connsiteY1" fmla="*/ 976313 h 1746250"/>
                <a:gd name="connsiteX2" fmla="*/ 2117 w 535517"/>
                <a:gd name="connsiteY2" fmla="*/ 1077079 h 1746250"/>
                <a:gd name="connsiteX3" fmla="*/ 2117 w 535517"/>
                <a:gd name="connsiteY3" fmla="*/ 0 h 1746250"/>
                <a:gd name="connsiteX0" fmla="*/ 535517 w 535517"/>
                <a:gd name="connsiteY0" fmla="*/ 1746250 h 1746250"/>
                <a:gd name="connsiteX1" fmla="*/ 533745 w 535517"/>
                <a:gd name="connsiteY1" fmla="*/ 1077079 h 1746250"/>
                <a:gd name="connsiteX2" fmla="*/ 2117 w 535517"/>
                <a:gd name="connsiteY2" fmla="*/ 1077079 h 1746250"/>
                <a:gd name="connsiteX3" fmla="*/ 2117 w 535517"/>
                <a:gd name="connsiteY3" fmla="*/ 0 h 1746250"/>
                <a:gd name="connsiteX0" fmla="*/ 535517 w 535517"/>
                <a:gd name="connsiteY0" fmla="*/ 1517013 h 1517013"/>
                <a:gd name="connsiteX1" fmla="*/ 533745 w 535517"/>
                <a:gd name="connsiteY1" fmla="*/ 1077079 h 1517013"/>
                <a:gd name="connsiteX2" fmla="*/ 2117 w 535517"/>
                <a:gd name="connsiteY2" fmla="*/ 1077079 h 1517013"/>
                <a:gd name="connsiteX3" fmla="*/ 2117 w 535517"/>
                <a:gd name="connsiteY3" fmla="*/ 0 h 1517013"/>
                <a:gd name="connsiteX0" fmla="*/ 535517 w 535517"/>
                <a:gd name="connsiteY0" fmla="*/ 1214343 h 1333725"/>
                <a:gd name="connsiteX1" fmla="*/ 533745 w 535517"/>
                <a:gd name="connsiteY1" fmla="*/ 1077079 h 1333725"/>
                <a:gd name="connsiteX2" fmla="*/ 2117 w 535517"/>
                <a:gd name="connsiteY2" fmla="*/ 1077079 h 1333725"/>
                <a:gd name="connsiteX3" fmla="*/ 2117 w 535517"/>
                <a:gd name="connsiteY3" fmla="*/ 0 h 1333725"/>
                <a:gd name="connsiteX0" fmla="*/ 535517 w 535517"/>
                <a:gd name="connsiteY0" fmla="*/ 1214343 h 1214343"/>
                <a:gd name="connsiteX1" fmla="*/ 533745 w 535517"/>
                <a:gd name="connsiteY1" fmla="*/ 1077079 h 1214343"/>
                <a:gd name="connsiteX2" fmla="*/ 2117 w 535517"/>
                <a:gd name="connsiteY2" fmla="*/ 1077079 h 1214343"/>
                <a:gd name="connsiteX3" fmla="*/ 2117 w 535517"/>
                <a:gd name="connsiteY3" fmla="*/ 0 h 1214343"/>
                <a:gd name="connsiteX0" fmla="*/ 535517 w 535517"/>
                <a:gd name="connsiteY0" fmla="*/ 1553812 h 1553812"/>
                <a:gd name="connsiteX1" fmla="*/ 533745 w 535517"/>
                <a:gd name="connsiteY1" fmla="*/ 1416548 h 1553812"/>
                <a:gd name="connsiteX2" fmla="*/ 2117 w 535517"/>
                <a:gd name="connsiteY2" fmla="*/ 1416548 h 1553812"/>
                <a:gd name="connsiteX3" fmla="*/ 0 w 535517"/>
                <a:gd name="connsiteY3" fmla="*/ 0 h 1553812"/>
                <a:gd name="connsiteX0" fmla="*/ 535517 w 535517"/>
                <a:gd name="connsiteY0" fmla="*/ 1564204 h 1564204"/>
                <a:gd name="connsiteX1" fmla="*/ 533745 w 535517"/>
                <a:gd name="connsiteY1" fmla="*/ 1426940 h 1564204"/>
                <a:gd name="connsiteX2" fmla="*/ 2117 w 535517"/>
                <a:gd name="connsiteY2" fmla="*/ 1426940 h 1564204"/>
                <a:gd name="connsiteX3" fmla="*/ 0 w 535517"/>
                <a:gd name="connsiteY3" fmla="*/ 0 h 1564204"/>
                <a:gd name="connsiteX0" fmla="*/ 535517 w 535517"/>
                <a:gd name="connsiteY0" fmla="*/ 1579181 h 1579181"/>
                <a:gd name="connsiteX1" fmla="*/ 533745 w 535517"/>
                <a:gd name="connsiteY1" fmla="*/ 1426940 h 1579181"/>
                <a:gd name="connsiteX2" fmla="*/ 2117 w 535517"/>
                <a:gd name="connsiteY2" fmla="*/ 1426940 h 1579181"/>
                <a:gd name="connsiteX3" fmla="*/ 0 w 535517"/>
                <a:gd name="connsiteY3" fmla="*/ 0 h 1579181"/>
                <a:gd name="connsiteX0" fmla="*/ 535517 w 535517"/>
                <a:gd name="connsiteY0" fmla="*/ 1700727 h 1700727"/>
                <a:gd name="connsiteX1" fmla="*/ 533745 w 535517"/>
                <a:gd name="connsiteY1" fmla="*/ 1426940 h 1700727"/>
                <a:gd name="connsiteX2" fmla="*/ 2117 w 535517"/>
                <a:gd name="connsiteY2" fmla="*/ 1426940 h 1700727"/>
                <a:gd name="connsiteX3" fmla="*/ 0 w 535517"/>
                <a:gd name="connsiteY3" fmla="*/ 0 h 170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517" h="1700727">
                  <a:moveTo>
                    <a:pt x="535517" y="1700727"/>
                  </a:moveTo>
                  <a:cubicBezTo>
                    <a:pt x="534926" y="1654972"/>
                    <a:pt x="534336" y="1472695"/>
                    <a:pt x="533745" y="1426940"/>
                  </a:cubicBezTo>
                  <a:lnTo>
                    <a:pt x="2117" y="1426940"/>
                  </a:lnTo>
                  <a:cubicBezTo>
                    <a:pt x="0" y="1109440"/>
                    <a:pt x="2117" y="317500"/>
                    <a:pt x="0" y="0"/>
                  </a:cubicBezTo>
                </a:path>
              </a:pathLst>
            </a:cu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05888" y="3858805"/>
              <a:ext cx="9311986" cy="273067"/>
              <a:chOff x="605888" y="3858805"/>
              <a:chExt cx="9311986" cy="273067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1298173" y="3909794"/>
                <a:ext cx="220801" cy="1810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1219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67" b="1" spc="67" dirty="0">
                    <a:solidFill>
                      <a:srgbClr val="568E3A"/>
                    </a:solidFill>
                  </a:rPr>
                  <a:t>…</a:t>
                </a: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605888" y="3858810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2000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532271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2004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2237655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2005</a:t>
                </a: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166089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2007</a:t>
                </a: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3871494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2008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791447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010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5707328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012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412715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013</a:t>
                </a: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118104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014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823491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015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8528880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016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9238886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017</a:t>
                </a:r>
              </a:p>
            </p:txBody>
          </p:sp>
          <p:sp>
            <p:nvSpPr>
              <p:cNvPr id="63" name="Rounded Rectangle 77"/>
              <p:cNvSpPr/>
              <p:nvPr/>
            </p:nvSpPr>
            <p:spPr>
              <a:xfrm>
                <a:off x="4561574" y="3909794"/>
                <a:ext cx="220801" cy="1810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1219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67" b="1" spc="67" dirty="0">
                    <a:solidFill>
                      <a:srgbClr val="568E3A"/>
                    </a:solidFill>
                  </a:rPr>
                  <a:t>…</a:t>
                </a:r>
              </a:p>
            </p:txBody>
          </p:sp>
          <p:sp>
            <p:nvSpPr>
              <p:cNvPr id="64" name="Rounded Rectangle 77"/>
              <p:cNvSpPr/>
              <p:nvPr/>
            </p:nvSpPr>
            <p:spPr>
              <a:xfrm>
                <a:off x="2930965" y="3909794"/>
                <a:ext cx="220801" cy="1810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1219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67" b="1" spc="67" dirty="0">
                    <a:solidFill>
                      <a:srgbClr val="568E3A"/>
                    </a:solidFill>
                  </a:rPr>
                  <a:t>…</a:t>
                </a:r>
              </a:p>
            </p:txBody>
          </p:sp>
          <p:sp>
            <p:nvSpPr>
              <p:cNvPr id="65" name="Rounded Rectangle 77"/>
              <p:cNvSpPr/>
              <p:nvPr/>
            </p:nvSpPr>
            <p:spPr>
              <a:xfrm>
                <a:off x="5478481" y="3909794"/>
                <a:ext cx="220801" cy="1810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1219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67" b="1" spc="67" dirty="0">
                    <a:solidFill>
                      <a:srgbClr val="568E3A"/>
                    </a:solidFill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22118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1BDC35-2B10-4FD8-BD86-E050F4F20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942072-314E-4D61-8084-CE96C0B4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Submarine Cable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ED872-1C32-4DF7-A2BC-B6F721DB727D}"/>
              </a:ext>
            </a:extLst>
          </p:cNvPr>
          <p:cNvSpPr txBox="1"/>
          <p:nvPr/>
        </p:nvSpPr>
        <p:spPr>
          <a:xfrm>
            <a:off x="10296525" y="6603772"/>
            <a:ext cx="2114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https://www.submarinecablemap.com/</a:t>
            </a:r>
          </a:p>
        </p:txBody>
      </p:sp>
    </p:spTree>
    <p:extLst>
      <p:ext uri="{BB962C8B-B14F-4D97-AF65-F5344CB8AC3E}">
        <p14:creationId xmlns:p14="http://schemas.microsoft.com/office/powerpoint/2010/main" val="23698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ptical Fiber Maps">
            <a:extLst>
              <a:ext uri="{FF2B5EF4-FFF2-40B4-BE49-F238E27FC236}">
                <a16:creationId xmlns:a16="http://schemas.microsoft.com/office/drawing/2014/main" id="{1195BD39-1D45-443A-95C8-152BD8CFF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r="95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15FAAE-1EF2-4D3F-8A38-853A39E1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/>
              <a:t>US Long-Haul Fiber-Optic Cable Network</a:t>
            </a:r>
          </a:p>
        </p:txBody>
      </p:sp>
    </p:spTree>
    <p:extLst>
      <p:ext uri="{BB962C8B-B14F-4D97-AF65-F5344CB8AC3E}">
        <p14:creationId xmlns:p14="http://schemas.microsoft.com/office/powerpoint/2010/main" val="3397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9ED5-E688-4A0B-941D-F8CF4605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Submarine Cable</a:t>
            </a:r>
          </a:p>
        </p:txBody>
      </p:sp>
      <p:pic>
        <p:nvPicPr>
          <p:cNvPr id="2052" name="Picture 4" descr="Image result for submarine optical fiber cable">
            <a:extLst>
              <a:ext uri="{FF2B5EF4-FFF2-40B4-BE49-F238E27FC236}">
                <a16:creationId xmlns:a16="http://schemas.microsoft.com/office/drawing/2014/main" id="{AD09F6DC-218B-4BF9-8A82-F1F78F7C9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51" y="1576344"/>
            <a:ext cx="57150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moured submarine cable">
            <a:extLst>
              <a:ext uri="{FF2B5EF4-FFF2-40B4-BE49-F238E27FC236}">
                <a16:creationId xmlns:a16="http://schemas.microsoft.com/office/drawing/2014/main" id="{4FBEE680-AF7F-4E5F-83BF-C493834B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7" y="1576343"/>
            <a:ext cx="4214747" cy="24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mage result for submarine optical fiber cable">
            <a:extLst>
              <a:ext uri="{FF2B5EF4-FFF2-40B4-BE49-F238E27FC236}">
                <a16:creationId xmlns:a16="http://schemas.microsoft.com/office/drawing/2014/main" id="{A8D1BDC0-9EBB-4701-B2FA-0BEB3C5F7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4E18A3-071B-4E6D-B070-0743F805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Landing Site</a:t>
            </a:r>
          </a:p>
        </p:txBody>
      </p:sp>
    </p:spTree>
    <p:extLst>
      <p:ext uri="{BB962C8B-B14F-4D97-AF65-F5344CB8AC3E}">
        <p14:creationId xmlns:p14="http://schemas.microsoft.com/office/powerpoint/2010/main" val="169030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A313D"/>
      </a:dk1>
      <a:lt1>
        <a:srgbClr val="FFFFFF"/>
      </a:lt1>
      <a:dk2>
        <a:srgbClr val="2A313D"/>
      </a:dk2>
      <a:lt2>
        <a:srgbClr val="EDD100"/>
      </a:lt2>
      <a:accent1>
        <a:srgbClr val="556686"/>
      </a:accent1>
      <a:accent2>
        <a:srgbClr val="6E7E9B"/>
      </a:accent2>
      <a:accent3>
        <a:srgbClr val="F1CB17"/>
      </a:accent3>
      <a:accent4>
        <a:srgbClr val="EE3F3F"/>
      </a:accent4>
      <a:accent5>
        <a:srgbClr val="F79D1B"/>
      </a:accent5>
      <a:accent6>
        <a:srgbClr val="71BE44"/>
      </a:accent6>
      <a:hlink>
        <a:srgbClr val="6E7E9B"/>
      </a:hlink>
      <a:folHlink>
        <a:srgbClr val="6E7E9B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rporate Overview (20161222) Draft [Read-Only]" id="{E4C93B9D-E6CA-4D06-B3AC-6547BB5B2893}" vid="{6BC9C4B5-87C9-4798-B5D1-F294A1D587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ales Presentations" ma:contentTypeID="0x01010066E29DA1C2850E46B13D06DDBE58227D0700DC9251E473C6E148B9B4C7EC227915CC" ma:contentTypeVersion="23" ma:contentTypeDescription="" ma:contentTypeScope="" ma:versionID="4a43dc301f711064723191ee3950bd4f">
  <xsd:schema xmlns:xsd="http://www.w3.org/2001/XMLSchema" xmlns:xs="http://www.w3.org/2001/XMLSchema" xmlns:p="http://schemas.microsoft.com/office/2006/metadata/properties" xmlns:ns1="http://schemas.microsoft.com/sharepoint/v3" xmlns:ns2="34bcd9d1-2a96-49c6-bdd1-78aad09b2f0a" xmlns:ns3="4b2a83e6-dada-496b-8e76-d461062977db" xmlns:ns4="http://schemas.microsoft.com/sharepoint/v4" targetNamespace="http://schemas.microsoft.com/office/2006/metadata/properties" ma:root="true" ma:fieldsID="d2703c1bbe02122a016ffcde46f597c8" ns1:_="" ns2:_="" ns3:_="" ns4:_="">
    <xsd:import namespace="http://schemas.microsoft.com/sharepoint/v3"/>
    <xsd:import namespace="34bcd9d1-2a96-49c6-bdd1-78aad09b2f0a"/>
    <xsd:import namespace="4b2a83e6-dada-496b-8e76-d461062977d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etailed_x0020_Description" minOccurs="0"/>
                <xsd:element ref="ns2:Author_x002f_Owner" minOccurs="0"/>
                <xsd:element ref="ns2:Document_x0020_Creation_x002f_Update_x0020_Date" minOccurs="0"/>
                <xsd:element ref="ns2:Partner_x0020_Content" minOccurs="0"/>
                <xsd:element ref="ns2:_dlc_DocIdUrl" minOccurs="0"/>
                <xsd:element ref="ns2:_dlc_DocIdPersistId" minOccurs="0"/>
                <xsd:element ref="ns2:g833e8e661d14fa79a4145c13814522f" minOccurs="0"/>
                <xsd:element ref="ns2:_dlc_DocId" minOccurs="0"/>
                <xsd:element ref="ns2:l0749aff9c134b3583a5ff150ce4d60b" minOccurs="0"/>
                <xsd:element ref="ns2:Details" minOccurs="0"/>
                <xsd:element ref="ns1:_dlc_Exempt" minOccurs="0"/>
                <xsd:element ref="ns3:Archive" minOccurs="0"/>
                <xsd:element ref="ns3:ofd52b2cb4e84e90ba2f921579a443a4" minOccurs="0"/>
                <xsd:element ref="ns4:IconOverlay" minOccurs="0"/>
                <xsd:element ref="ns2:c3bd809c6222471092a8631ea092ee3b" minOccurs="0"/>
                <xsd:element ref="ns2:c29ad834a06f4e2a8b739c963d203087" minOccurs="0"/>
                <xsd:element ref="ns2:n3ea1996cf844baba1bfa2cb2c680ff4" minOccurs="0"/>
                <xsd:element ref="ns2:TaxCatchAll" minOccurs="0"/>
                <xsd:element ref="ns2:adf1af41d7a24402b6764064be018f72" minOccurs="0"/>
                <xsd:element ref="ns2:n7e1a46108f94e10b4c79d9a43f8457a" minOccurs="0"/>
                <xsd:element ref="ns2:eccf0ae57f6041138bd06b3a5c006580" minOccurs="0"/>
                <xsd:element ref="ns2:c4388ddf869d4a4bb8db2a1d02410663" minOccurs="0"/>
                <xsd:element ref="ns2:TaxCatchAllLabel" minOccurs="0"/>
                <xsd:element ref="ns2:ida0dd98ff6643fea90aad31cb95bbd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3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cd9d1-2a96-49c6-bdd1-78aad09b2f0a" elementFormDefault="qualified">
    <xsd:import namespace="http://schemas.microsoft.com/office/2006/documentManagement/types"/>
    <xsd:import namespace="http://schemas.microsoft.com/office/infopath/2007/PartnerControls"/>
    <xsd:element name="Detailed_x0020_Description" ma:index="2" nillable="true" ma:displayName="Detailed Description" ma:description="Provide a summary of the document" ma:internalName="Detailed_x0020_Description" ma:readOnly="false">
      <xsd:simpleType>
        <xsd:restriction base="dms:Note">
          <xsd:maxLength value="255"/>
        </xsd:restriction>
      </xsd:simpleType>
    </xsd:element>
    <xsd:element name="Author_x002f_Owner" ma:index="3" nillable="true" ma:displayName="Author/Owner" ma:list="UserInfo" ma:SharePointGroup="0" ma:internalName="Author_x002F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reation_x002f_Update_x0020_Date" ma:index="4" nillable="true" ma:displayName="Creation/Update Date" ma:default="[today]" ma:format="DateOnly" ma:internalName="Document_x0020_Creation_x002F_Update_x0020_Date" ma:readOnly="false">
      <xsd:simpleType>
        <xsd:restriction base="dms:DateTime"/>
      </xsd:simpleType>
    </xsd:element>
    <xsd:element name="Partner_x0020_Content" ma:index="10" nillable="true" ma:displayName="Partner Content" ma:default="Infinera Only" ma:format="Dropdown" ma:internalName="Partner_x0020_Content">
      <xsd:simpleType>
        <xsd:restriction base="dms:Choice">
          <xsd:enumeration value="Infinera Only"/>
          <xsd:enumeration value="High Trust Partners"/>
          <xsd:enumeration value="Low Trust Partners"/>
        </xsd:restriction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g833e8e661d14fa79a4145c13814522f" ma:index="16" nillable="true" ma:displayName="g833e8e661d14fa79a4145c13814522f" ma:hidden="true" ma:internalName="g833e8e661d14fa79a4145c13814522f">
      <xsd:simpleType>
        <xsd:restriction base="dms:Note"/>
      </xsd:simple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l0749aff9c134b3583a5ff150ce4d60b" ma:index="20" nillable="true" ma:displayName="l0749aff9c134b3583a5ff150ce4d60b" ma:hidden="true" ma:internalName="l0749aff9c134b3583a5ff150ce4d60b">
      <xsd:simpleType>
        <xsd:restriction base="dms:Note"/>
      </xsd:simpleType>
    </xsd:element>
    <xsd:element name="Details" ma:index="22" nillable="true" ma:displayName="Details" ma:hidden="true" ma:internalName="Details" ma:readOnly="false">
      <xsd:simpleType>
        <xsd:restriction base="dms:Text">
          <xsd:maxLength value="255"/>
        </xsd:restriction>
      </xsd:simpleType>
    </xsd:element>
    <xsd:element name="c3bd809c6222471092a8631ea092ee3b" ma:index="29" ma:taxonomy="true" ma:internalName="c3bd809c6222471092a8631ea092ee3b" ma:taxonomyFieldName="Presentation_x0020_Category_x0020_NEW" ma:displayName="Presentation Category" ma:indexed="true" ma:default="" ma:fieldId="{c3bd809c-6222-4710-92a8-631ea092ee3b}" ma:sspId="f1516325-fbb4-4236-8772-f184ef80768f" ma:termSetId="748a34de-eeb5-4c15-87f2-82c2c85c569a" ma:anchorId="58bfc2a4-076b-4a9d-bef6-9a68ea7bea79" ma:open="false" ma:isKeyword="false">
      <xsd:complexType>
        <xsd:sequence>
          <xsd:element ref="pc:Terms" minOccurs="0" maxOccurs="1"/>
        </xsd:sequence>
      </xsd:complexType>
    </xsd:element>
    <xsd:element name="c29ad834a06f4e2a8b739c963d203087" ma:index="30" nillable="true" ma:taxonomy="true" ma:internalName="c29ad834a06f4e2a8b739c963d203087" ma:taxonomyFieldName="Sales_x0020_Presentation_x0020_Category" ma:displayName="Sales Presentation Category" ma:readOnly="false" ma:default="" ma:fieldId="{c29ad834-a06f-4e2a-8b73-9c963d203087}" ma:taxonomyMulti="true" ma:sspId="f1516325-fbb4-4236-8772-f184ef80768f" ma:termSetId="748a34de-eeb5-4c15-87f2-82c2c85c569a" ma:anchorId="0799f603-4e48-4bcd-9d11-c76d7f55c8da" ma:open="false" ma:isKeyword="false">
      <xsd:complexType>
        <xsd:sequence>
          <xsd:element ref="pc:Terms" minOccurs="0" maxOccurs="1"/>
        </xsd:sequence>
      </xsd:complexType>
    </xsd:element>
    <xsd:element name="n3ea1996cf844baba1bfa2cb2c680ff4" ma:index="31" ma:taxonomy="true" ma:internalName="n3ea1996cf844baba1bfa2cb2c680ff4" ma:taxonomyFieldName="Presentation_x0020_Type" ma:displayName="Presentation Type" ma:indexed="true" ma:default="" ma:fieldId="{73ea1996-cf84-4bab-a1bf-a2cb2c680ff4}" ma:sspId="f1516325-fbb4-4236-8772-f184ef80768f" ma:termSetId="748a34de-eeb5-4c15-87f2-82c2c85c569a" ma:anchorId="7a81085d-ae01-433f-b20c-f8788b2d1fda" ma:open="false" ma:isKeyword="false">
      <xsd:complexType>
        <xsd:sequence>
          <xsd:element ref="pc:Terms" minOccurs="0" maxOccurs="1"/>
        </xsd:sequence>
      </xsd:complexType>
    </xsd:element>
    <xsd:element name="TaxCatchAll" ma:index="32" nillable="true" ma:displayName="Taxonomy Catch All Column" ma:description="" ma:hidden="true" ma:list="be6630e8-16b7-49f5-9e7b-f9ea9bedc875" ma:internalName="TaxCatchAll" ma:showField="CatchAllData" ma:web="34bcd9d1-2a96-49c6-bdd1-78aad09b2f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df1af41d7a24402b6764064be018f72" ma:index="33" nillable="true" ma:taxonomy="true" ma:internalName="adf1af41d7a24402b6764064be018f72" ma:taxonomyFieldName="Application0" ma:displayName="Application" ma:default="" ma:fieldId="{adf1af41-d7a2-4402-b676-4064be018f72}" ma:taxonomyMulti="true" ma:sspId="f1516325-fbb4-4236-8772-f184ef80768f" ma:termSetId="748a34de-eeb5-4c15-87f2-82c2c85c569a" ma:anchorId="6f2495f7-103b-4c99-8357-c5352822200b" ma:open="false" ma:isKeyword="false">
      <xsd:complexType>
        <xsd:sequence>
          <xsd:element ref="pc:Terms" minOccurs="0" maxOccurs="1"/>
        </xsd:sequence>
      </xsd:complexType>
    </xsd:element>
    <xsd:element name="n7e1a46108f94e10b4c79d9a43f8457a" ma:index="35" nillable="true" ma:taxonomy="true" ma:internalName="n7e1a46108f94e10b4c79d9a43f8457a" ma:taxonomyFieldName="Technology_x0020_Leadership" ma:displayName="Technology Leadership" ma:default="" ma:fieldId="{77e1a461-08f9-4e10-b4c7-9d9a43f8457a}" ma:taxonomyMulti="true" ma:sspId="f1516325-fbb4-4236-8772-f184ef80768f" ma:termSetId="748a34de-eeb5-4c15-87f2-82c2c85c569a" ma:anchorId="5a5bda96-9814-45c6-94e8-00e69d1b5f66" ma:open="false" ma:isKeyword="false">
      <xsd:complexType>
        <xsd:sequence>
          <xsd:element ref="pc:Terms" minOccurs="0" maxOccurs="1"/>
        </xsd:sequence>
      </xsd:complexType>
    </xsd:element>
    <xsd:element name="eccf0ae57f6041138bd06b3a5c006580" ma:index="36" ma:taxonomy="true" ma:internalName="eccf0ae57f6041138bd06b3a5c006580" ma:taxonomyFieldName="Product_x0020_Type" ma:displayName="Product Type" ma:default="" ma:fieldId="{eccf0ae5-7f60-4113-8bd0-6b3a5c006580}" ma:taxonomyMulti="true" ma:sspId="f1516325-fbb4-4236-8772-f184ef80768f" ma:termSetId="748a34de-eeb5-4c15-87f2-82c2c85c569a" ma:anchorId="f31f20ec-1af5-420b-ab7d-af2f04ab0c16" ma:open="false" ma:isKeyword="false">
      <xsd:complexType>
        <xsd:sequence>
          <xsd:element ref="pc:Terms" minOccurs="0" maxOccurs="1"/>
        </xsd:sequence>
      </xsd:complexType>
    </xsd:element>
    <xsd:element name="c4388ddf869d4a4bb8db2a1d02410663" ma:index="37" nillable="true" ma:taxonomy="true" ma:internalName="c4388ddf869d4a4bb8db2a1d02410663" ma:taxonomyFieldName="Verticals" ma:displayName="Verticals" ma:default="" ma:fieldId="{c4388ddf-869d-4a4b-b8db-2a1d02410663}" ma:taxonomyMulti="true" ma:sspId="f1516325-fbb4-4236-8772-f184ef80768f" ma:termSetId="748a34de-eeb5-4c15-87f2-82c2c85c569a" ma:anchorId="6456b15a-f0d5-4940-8137-82acc9d3565a" ma:open="false" ma:isKeyword="false">
      <xsd:complexType>
        <xsd:sequence>
          <xsd:element ref="pc:Terms" minOccurs="0" maxOccurs="1"/>
        </xsd:sequence>
      </xsd:complexType>
    </xsd:element>
    <xsd:element name="TaxCatchAllLabel" ma:index="38" nillable="true" ma:displayName="Taxonomy Catch All Column1" ma:description="" ma:hidden="true" ma:list="be6630e8-16b7-49f5-9e7b-f9ea9bedc875" ma:internalName="TaxCatchAllLabel" ma:readOnly="true" ma:showField="CatchAllDataLabel" ma:web="34bcd9d1-2a96-49c6-bdd1-78aad09b2f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da0dd98ff6643fea90aad31cb95bbdd" ma:index="39" nillable="true" ma:taxonomy="true" ma:internalName="ida0dd98ff6643fea90aad31cb95bbdd" ma:taxonomyFieldName="Partner_x002F_Alliance" ma:displayName="Partner/Alliance" ma:indexed="true" ma:default="" ma:fieldId="{2da0dd98-ff66-43fe-a90a-ad31cb95bbdd}" ma:sspId="f1516325-fbb4-4236-8772-f184ef80768f" ma:termSetId="748a34de-eeb5-4c15-87f2-82c2c85c569a" ma:anchorId="3791b967-c8e2-4ebc-97e3-12cddee3bb4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a83e6-dada-496b-8e76-d461062977db" elementFormDefault="qualified">
    <xsd:import namespace="http://schemas.microsoft.com/office/2006/documentManagement/types"/>
    <xsd:import namespace="http://schemas.microsoft.com/office/infopath/2007/PartnerControls"/>
    <xsd:element name="Archive" ma:index="24" nillable="true" ma:displayName="SmarterArchive" ma:default="No" ma:format="RadioButtons" ma:hidden="true" ma:internalName="Archive" ma:readOnly="false">
      <xsd:simpleType>
        <xsd:restriction base="dms:Choice">
          <xsd:enumeration value="Yes"/>
          <xsd:enumeration value="No"/>
        </xsd:restriction>
      </xsd:simpleType>
    </xsd:element>
    <xsd:element name="ofd52b2cb4e84e90ba2f921579a443a4" ma:index="26" nillable="true" ma:taxonomy="true" ma:internalName="ofd52b2cb4e84e90ba2f921579a443a4" ma:taxonomyFieldName="Presentation_x0020_Category" ma:displayName="Presentation Category OLD" ma:indexed="true" ma:readOnly="false" ma:default="" ma:fieldId="{8fd52b2c-b4e8-4e90-ba2f-921579a443a4}" ma:sspId="f1516325-fbb4-4236-8772-f184ef80768f" ma:termSetId="748a34de-eeb5-4c15-87f2-82c2c85c569a" ma:anchorId="dd68a217-e72f-40e2-b4e6-1f08557c4601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0749aff9c134b3583a5ff150ce4d60b xmlns="34bcd9d1-2a96-49c6-bdd1-78aad09b2f0a" xsi:nil="true"/>
    <Details xmlns="34bcd9d1-2a96-49c6-bdd1-78aad09b2f0a" xsi:nil="true"/>
    <c3bd809c6222471092a8631ea092ee3b xmlns="34bcd9d1-2a96-49c6-bdd1-78aad09b2f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Presentation</TermName>
          <TermId xmlns="http://schemas.microsoft.com/office/infopath/2007/PartnerControls">c240efaa-a2db-429f-bf53-2b0b39d5d9ce</TermId>
        </TermInfo>
      </Terms>
    </c3bd809c6222471092a8631ea092ee3b>
    <IconOverlay xmlns="http://schemas.microsoft.com/sharepoint/v4" xsi:nil="true"/>
    <n7e1a46108f94e10b4c79d9a43f8457a xmlns="34bcd9d1-2a96-49c6-bdd1-78aad09b2f0a">
      <Terms xmlns="http://schemas.microsoft.com/office/infopath/2007/PartnerControls"/>
    </n7e1a46108f94e10b4c79d9a43f8457a>
    <ofd52b2cb4e84e90ba2f921579a443a4 xmlns="4b2a83e6-dada-496b-8e76-d461062977db">
      <Terms xmlns="http://schemas.microsoft.com/office/infopath/2007/PartnerControls"/>
    </ofd52b2cb4e84e90ba2f921579a443a4>
    <adf1af41d7a24402b6764064be018f72 xmlns="34bcd9d1-2a96-49c6-bdd1-78aad09b2f0a">
      <Terms xmlns="http://schemas.microsoft.com/office/infopath/2007/PartnerControls"/>
    </adf1af41d7a24402b6764064be018f72>
    <g833e8e661d14fa79a4145c13814522f xmlns="34bcd9d1-2a96-49c6-bdd1-78aad09b2f0a" xsi:nil="true"/>
    <Document_x0020_Creation_x002f_Update_x0020_Date xmlns="34bcd9d1-2a96-49c6-bdd1-78aad09b2f0a">2017-05-03T07:00:00+00:00</Document_x0020_Creation_x002f_Update_x0020_Date>
    <Partner_x0020_Content xmlns="34bcd9d1-2a96-49c6-bdd1-78aad09b2f0a">Infinera Only</Partner_x0020_Content>
    <c29ad834a06f4e2a8b739c963d203087 xmlns="34bcd9d1-2a96-49c6-bdd1-78aad09b2f0a">
      <Terms xmlns="http://schemas.microsoft.com/office/infopath/2007/PartnerControls"/>
    </c29ad834a06f4e2a8b739c963d203087>
    <eccf0ae57f6041138bd06b3a5c006580 xmlns="34bcd9d1-2a96-49c6-bdd1-78aad09b2f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Cloud Xpress</TermName>
          <TermId xmlns="http://schemas.microsoft.com/office/infopath/2007/PartnerControls">1f3dfb6f-ec29-4b88-9e96-5518ed7ed934</TermId>
        </TermInfo>
        <TermInfo xmlns="http://schemas.microsoft.com/office/infopath/2007/PartnerControls">
          <TermName xmlns="http://schemas.microsoft.com/office/infopath/2007/PartnerControls">DTN</TermName>
          <TermId xmlns="http://schemas.microsoft.com/office/infopath/2007/PartnerControls">7153d164-d6fb-42c1-aa11-943392326bbe</TermId>
        </TermInfo>
        <TermInfo xmlns="http://schemas.microsoft.com/office/infopath/2007/PartnerControls">
          <TermName xmlns="http://schemas.microsoft.com/office/infopath/2007/PartnerControls">DTN-X</TermName>
          <TermId xmlns="http://schemas.microsoft.com/office/infopath/2007/PartnerControls">b0641277-cd4b-4a3c-aeb0-2f771469527f</TermId>
        </TermInfo>
        <TermInfo xmlns="http://schemas.microsoft.com/office/infopath/2007/PartnerControls">
          <TermName xmlns="http://schemas.microsoft.com/office/infopath/2007/PartnerControls">XTG Series</TermName>
          <TermId xmlns="http://schemas.microsoft.com/office/infopath/2007/PartnerControls">0b46dceb-b9c3-4a4b-9b4f-9322d0e7a296</TermId>
        </TermInfo>
        <TermInfo xmlns="http://schemas.microsoft.com/office/infopath/2007/PartnerControls">
          <TermName xmlns="http://schemas.microsoft.com/office/infopath/2007/PartnerControls">XTM Series</TermName>
          <TermId xmlns="http://schemas.microsoft.com/office/infopath/2007/PartnerControls">fae9f345-53d8-4bb5-86e1-487ba4d1a3d1</TermId>
        </TermInfo>
      </Terms>
    </eccf0ae57f6041138bd06b3a5c006580>
    <Detailed_x0020_Description xmlns="34bcd9d1-2a96-49c6-bdd1-78aad09b2f0a">Corp. Overview PPT</Detailed_x0020_Description>
    <Archive xmlns="4b2a83e6-dada-496b-8e76-d461062977db">No</Archive>
    <c4388ddf869d4a4bb8db2a1d02410663 xmlns="34bcd9d1-2a96-49c6-bdd1-78aad09b2f0a">
      <Terms xmlns="http://schemas.microsoft.com/office/infopath/2007/PartnerControls"/>
    </c4388ddf869d4a4bb8db2a1d02410663>
    <TaxCatchAll xmlns="34bcd9d1-2a96-49c6-bdd1-78aad09b2f0a">
      <Value>137</Value>
      <Value>165</Value>
      <Value>282</Value>
      <Value>8</Value>
      <Value>23</Value>
      <Value>1</Value>
      <Value>280</Value>
    </TaxCatchAll>
    <Author_x002f_Owner xmlns="34bcd9d1-2a96-49c6-bdd1-78aad09b2f0a">
      <UserInfo>
        <DisplayName>Margo Westfall</DisplayName>
        <AccountId>401</AccountId>
        <AccountType/>
      </UserInfo>
    </Author_x002f_Owner>
    <n3ea1996cf844baba1bfa2cb2c680ff4 xmlns="34bcd9d1-2a96-49c6-bdd1-78aad09b2f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Overview</TermName>
          <TermId xmlns="http://schemas.microsoft.com/office/infopath/2007/PartnerControls">bc33be74-27e6-45ed-ada6-cde869ca0ce8</TermId>
        </TermInfo>
      </Terms>
    </n3ea1996cf844baba1bfa2cb2c680ff4>
    <_dlc_DocId xmlns="34bcd9d1-2a96-49c6-bdd1-78aad09b2f0a">V5D6TNRMMWP6-44-710</_dlc_DocId>
    <_dlc_DocIdUrl xmlns="34bcd9d1-2a96-49c6-bdd1-78aad09b2f0a">
      <Url>https://hub.infinera.com/sites/Smarter/_layouts/15/DocIdRedir.aspx?ID=V5D6TNRMMWP6-44-710</Url>
      <Description>V5D6TNRMMWP6-44-710</Description>
    </_dlc_DocIdUrl>
    <ida0dd98ff6643fea90aad31cb95bbdd xmlns="34bcd9d1-2a96-49c6-bdd1-78aad09b2f0a">
      <Terms xmlns="http://schemas.microsoft.com/office/infopath/2007/PartnerControls"/>
    </ida0dd98ff6643fea90aad31cb95bbdd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BA7EB0-2993-4504-9562-120D1E09446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0CFB51A-DFE1-4CA6-BBDD-29B02A95E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bcd9d1-2a96-49c6-bdd1-78aad09b2f0a"/>
    <ds:schemaRef ds:uri="4b2a83e6-dada-496b-8e76-d461062977d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4F5175-B7F1-4CB1-9E37-7F848BE47537}">
  <ds:schemaRefs>
    <ds:schemaRef ds:uri="http://purl.org/dc/terms/"/>
    <ds:schemaRef ds:uri="http://schemas.microsoft.com/sharepoint/v3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4"/>
    <ds:schemaRef ds:uri="http://schemas.microsoft.com/office/2006/metadata/properties"/>
    <ds:schemaRef ds:uri="http://schemas.openxmlformats.org/package/2006/metadata/core-properties"/>
    <ds:schemaRef ds:uri="4b2a83e6-dada-496b-8e76-d461062977db"/>
    <ds:schemaRef ds:uri="34bcd9d1-2a96-49c6-bdd1-78aad09b2f0a"/>
  </ds:schemaRefs>
</ds:datastoreItem>
</file>

<file path=customXml/itemProps4.xml><?xml version="1.0" encoding="utf-8"?>
<ds:datastoreItem xmlns:ds="http://schemas.openxmlformats.org/officeDocument/2006/customXml" ds:itemID="{FFEC945D-7135-4F0F-9DFA-457054E8E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Overview (20161222) Draft_PF</Template>
  <TotalTime>4889</TotalTime>
  <Words>683</Words>
  <Application>Microsoft Office PowerPoint</Application>
  <PresentationFormat>Widescreen</PresentationFormat>
  <Paragraphs>201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.LucidaGrandeUI</vt:lpstr>
      <vt:lpstr>Arial</vt:lpstr>
      <vt:lpstr>Calibri</vt:lpstr>
      <vt:lpstr>Century Gothic</vt:lpstr>
      <vt:lpstr>Lucida Sans Unicode</vt:lpstr>
      <vt:lpstr>Wingdings</vt:lpstr>
      <vt:lpstr>Wingdings 3</vt:lpstr>
      <vt:lpstr>Office Theme</vt:lpstr>
      <vt:lpstr>Supply Chain Management</vt:lpstr>
      <vt:lpstr>Ming Chao Snapshot</vt:lpstr>
      <vt:lpstr>Company Snapshot</vt:lpstr>
      <vt:lpstr>About Infinera </vt:lpstr>
      <vt:lpstr>Infinera’s Journey</vt:lpstr>
      <vt:lpstr>Submarine Cable</vt:lpstr>
      <vt:lpstr>US Long-Haul Fiber-Optic Cable Network</vt:lpstr>
      <vt:lpstr>Submarine Cable</vt:lpstr>
      <vt:lpstr>Landing Site</vt:lpstr>
      <vt:lpstr>Solid Industry Adoption</vt:lpstr>
      <vt:lpstr>Infinera Unified End-to-End Portfolio</vt:lpstr>
      <vt:lpstr>Fully Addressing the Optical Transport Market </vt:lpstr>
      <vt:lpstr>Global Customer Base Across Optical Transport Markets</vt:lpstr>
      <vt:lpstr>Technology Leadership Infinera Uniquely Delivers Massive Scale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Infinera Corporate Overview</dc:title>
  <dc:creator>Patrizia Fazeli</dc:creator>
  <cp:lastModifiedBy>Sean Laney</cp:lastModifiedBy>
  <cp:revision>75</cp:revision>
  <dcterms:created xsi:type="dcterms:W3CDTF">2016-12-23T00:14:58Z</dcterms:created>
  <dcterms:modified xsi:type="dcterms:W3CDTF">2018-02-08T22:50:34Z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0x01010066E29DA1C2850E46B13D06DDBE58227D0700DC9251E473C6E148B9B4C7EC227915CC</vt:lpwstr>
  </property>
  <property fmtid="{D5CDD505-2E9C-101B-9397-08002B2CF9AE}" pid="3" name="IsMyDocuments">
    <vt:bool>true</vt:bool>
  </property>
  <property fmtid="{D5CDD505-2E9C-101B-9397-08002B2CF9AE}" pid="4" name="_dlc_DocIdItemGuid">
    <vt:lpwstr>e00b740a-05f2-4976-9768-013547173947</vt:lpwstr>
  </property>
  <property fmtid="{D5CDD505-2E9C-101B-9397-08002B2CF9AE}" pid="5" name="Presentation Type">
    <vt:lpwstr>282;#Corporate Overview|bc33be74-27e6-45ed-ada6-cde869ca0ce8</vt:lpwstr>
  </property>
  <property fmtid="{D5CDD505-2E9C-101B-9397-08002B2CF9AE}" pid="6" name="Application0">
    <vt:lpwstr/>
  </property>
  <property fmtid="{D5CDD505-2E9C-101B-9397-08002B2CF9AE}" pid="7" name="Sales Presentation Category">
    <vt:lpwstr/>
  </property>
  <property fmtid="{D5CDD505-2E9C-101B-9397-08002B2CF9AE}" pid="8" name="f68e6d00c33b4fb5a34ad26a530323df">
    <vt:lpwstr/>
  </property>
  <property fmtid="{D5CDD505-2E9C-101B-9397-08002B2CF9AE}" pid="9" name="Presentation Category">
    <vt:lpwstr/>
  </property>
  <property fmtid="{D5CDD505-2E9C-101B-9397-08002B2CF9AE}" pid="10" name="Presentation Category NEW">
    <vt:lpwstr>280;#Corporate Presentation|c240efaa-a2db-429f-bf53-2b0b39d5d9ce</vt:lpwstr>
  </property>
  <property fmtid="{D5CDD505-2E9C-101B-9397-08002B2CF9AE}" pid="11" name="Verticals">
    <vt:lpwstr/>
  </property>
  <property fmtid="{D5CDD505-2E9C-101B-9397-08002B2CF9AE}" pid="12" name="Product Type">
    <vt:lpwstr>23;#Cloud Xpress|1f3dfb6f-ec29-4b88-9e96-5518ed7ed934;#1;#DTN|7153d164-d6fb-42c1-aa11-943392326bbe;#8;#DTN-X|b0641277-cd4b-4a3c-aeb0-2f771469527f;#165;#XTG Series|0b46dceb-b9c3-4a4b-9b4f-9322d0e7a296;#137;#XTM Series|fae9f345-53d8-4bb5-86e1-487ba4d1a3d1</vt:lpwstr>
  </property>
  <property fmtid="{D5CDD505-2E9C-101B-9397-08002B2CF9AE}" pid="13" name="Technology Leadership">
    <vt:lpwstr/>
  </property>
  <property fmtid="{D5CDD505-2E9C-101B-9397-08002B2CF9AE}" pid="14" name="Application">
    <vt:lpwstr/>
  </property>
  <property fmtid="{D5CDD505-2E9C-101B-9397-08002B2CF9AE}" pid="15" name="Partner/Alliance">
    <vt:lpwstr/>
  </property>
</Properties>
</file>